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4"/>
  </p:sldMasterIdLst>
  <p:notesMasterIdLst>
    <p:notesMasterId r:id="rId58"/>
  </p:notesMasterIdLst>
  <p:handoutMasterIdLst>
    <p:handoutMasterId r:id="rId59"/>
  </p:handoutMasterIdLst>
  <p:sldIdLst>
    <p:sldId id="452" r:id="rId5"/>
    <p:sldId id="454" r:id="rId6"/>
    <p:sldId id="507" r:id="rId7"/>
    <p:sldId id="456" r:id="rId8"/>
    <p:sldId id="457" r:id="rId9"/>
    <p:sldId id="458" r:id="rId10"/>
    <p:sldId id="459" r:id="rId11"/>
    <p:sldId id="460" r:id="rId12"/>
    <p:sldId id="461" r:id="rId13"/>
    <p:sldId id="462" r:id="rId14"/>
    <p:sldId id="463" r:id="rId15"/>
    <p:sldId id="464" r:id="rId16"/>
    <p:sldId id="465" r:id="rId17"/>
    <p:sldId id="466" r:id="rId18"/>
    <p:sldId id="467" r:id="rId19"/>
    <p:sldId id="468" r:id="rId20"/>
    <p:sldId id="470" r:id="rId21"/>
    <p:sldId id="469" r:id="rId22"/>
    <p:sldId id="471" r:id="rId23"/>
    <p:sldId id="472" r:id="rId24"/>
    <p:sldId id="473" r:id="rId25"/>
    <p:sldId id="474" r:id="rId26"/>
    <p:sldId id="475" r:id="rId27"/>
    <p:sldId id="477" r:id="rId28"/>
    <p:sldId id="478" r:id="rId29"/>
    <p:sldId id="479" r:id="rId30"/>
    <p:sldId id="480" r:id="rId31"/>
    <p:sldId id="481" r:id="rId32"/>
    <p:sldId id="482" r:id="rId33"/>
    <p:sldId id="483" r:id="rId34"/>
    <p:sldId id="484" r:id="rId35"/>
    <p:sldId id="485" r:id="rId36"/>
    <p:sldId id="486" r:id="rId37"/>
    <p:sldId id="487" r:id="rId38"/>
    <p:sldId id="488" r:id="rId39"/>
    <p:sldId id="489" r:id="rId40"/>
    <p:sldId id="490" r:id="rId41"/>
    <p:sldId id="491" r:id="rId42"/>
    <p:sldId id="492" r:id="rId43"/>
    <p:sldId id="493" r:id="rId44"/>
    <p:sldId id="494" r:id="rId45"/>
    <p:sldId id="495" r:id="rId46"/>
    <p:sldId id="496" r:id="rId47"/>
    <p:sldId id="497" r:id="rId48"/>
    <p:sldId id="498" r:id="rId49"/>
    <p:sldId id="499" r:id="rId50"/>
    <p:sldId id="500" r:id="rId51"/>
    <p:sldId id="501" r:id="rId52"/>
    <p:sldId id="502" r:id="rId53"/>
    <p:sldId id="503" r:id="rId54"/>
    <p:sldId id="504" r:id="rId55"/>
    <p:sldId id="505" r:id="rId56"/>
    <p:sldId id="506" r:id="rId57"/>
  </p:sldIdLst>
  <p:sldSz cx="9144000" cy="6858000" type="screen4x3"/>
  <p:notesSz cx="6858000" cy="9199563"/>
  <p:custDataLst>
    <p:tags r:id="rId60"/>
  </p:custDataLst>
  <p:defaultTex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403">
          <p15:clr>
            <a:srgbClr val="A4A3A4"/>
          </p15:clr>
        </p15:guide>
        <p15:guide id="2" pos="2880">
          <p15:clr>
            <a:srgbClr val="A4A3A4"/>
          </p15:clr>
        </p15:guide>
        <p15:guide id="3" pos="273">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a:srgbClr val="1974CF"/>
    <a:srgbClr val="1B7EE1"/>
    <a:srgbClr val="1973CD"/>
    <a:srgbClr val="1666B6"/>
    <a:srgbClr val="0C66C0"/>
    <a:srgbClr val="0066CC"/>
    <a:srgbClr val="0099FF"/>
    <a:srgbClr val="186E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19AB9D-C774-D539-9D60-DAD8E34667AE}" v="8" dt="2023-08-12T15:21:46.909"/>
    <p1510:client id="{9A23EBC3-ED7F-510A-F6F0-0FA4A78BB8BA}" v="23" dt="2023-08-16T17:57:13.739"/>
    <p1510:client id="{CB1CC201-EDA0-A4B9-DA6E-3EE7D64D9327}" v="12" dt="2023-08-14T00:57:10.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autoAdjust="0"/>
    <p:restoredTop sz="95509" autoAdjust="0"/>
  </p:normalViewPr>
  <p:slideViewPr>
    <p:cSldViewPr snapToGrid="0">
      <p:cViewPr varScale="1">
        <p:scale>
          <a:sx n="106" d="100"/>
          <a:sy n="106" d="100"/>
        </p:scale>
        <p:origin x="1758" y="96"/>
      </p:cViewPr>
      <p:guideLst>
        <p:guide orient="horz" pos="2403"/>
        <p:guide pos="2880"/>
        <p:guide pos="2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1152" y="-90"/>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gs" Target="tags/tag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Kathy" userId="S::kjohnson@gwinnetttech.edu::bc454295-a45c-4866-b0f4-dd150e906dc9" providerId="AD" clId="Web-{8B19AB9D-C774-D539-9D60-DAD8E34667AE}"/>
    <pc:docChg chg="modSld sldOrd">
      <pc:chgData name="Johnson, Kathy" userId="S::kjohnson@gwinnetttech.edu::bc454295-a45c-4866-b0f4-dd150e906dc9" providerId="AD" clId="Web-{8B19AB9D-C774-D539-9D60-DAD8E34667AE}" dt="2023-08-12T15:21:46.909" v="7"/>
      <pc:docMkLst>
        <pc:docMk/>
      </pc:docMkLst>
      <pc:sldChg chg="modSp">
        <pc:chgData name="Johnson, Kathy" userId="S::kjohnson@gwinnetttech.edu::bc454295-a45c-4866-b0f4-dd150e906dc9" providerId="AD" clId="Web-{8B19AB9D-C774-D539-9D60-DAD8E34667AE}" dt="2023-08-12T13:55:36.413" v="1" actId="1076"/>
        <pc:sldMkLst>
          <pc:docMk/>
          <pc:sldMk cId="424963936" sldId="456"/>
        </pc:sldMkLst>
        <pc:spChg chg="mod">
          <ac:chgData name="Johnson, Kathy" userId="S::kjohnson@gwinnetttech.edu::bc454295-a45c-4866-b0f4-dd150e906dc9" providerId="AD" clId="Web-{8B19AB9D-C774-D539-9D60-DAD8E34667AE}" dt="2023-08-12T13:55:36.413" v="1" actId="1076"/>
          <ac:spMkLst>
            <pc:docMk/>
            <pc:sldMk cId="424963936" sldId="456"/>
            <ac:spMk id="27" creationId="{00000000-0000-0000-0000-000000000000}"/>
          </ac:spMkLst>
        </pc:spChg>
      </pc:sldChg>
      <pc:sldChg chg="modSp">
        <pc:chgData name="Johnson, Kathy" userId="S::kjohnson@gwinnetttech.edu::bc454295-a45c-4866-b0f4-dd150e906dc9" providerId="AD" clId="Web-{8B19AB9D-C774-D539-9D60-DAD8E34667AE}" dt="2023-08-12T13:56:33.589" v="3" actId="1076"/>
        <pc:sldMkLst>
          <pc:docMk/>
          <pc:sldMk cId="0" sldId="457"/>
        </pc:sldMkLst>
        <pc:spChg chg="mod">
          <ac:chgData name="Johnson, Kathy" userId="S::kjohnson@gwinnetttech.edu::bc454295-a45c-4866-b0f4-dd150e906dc9" providerId="AD" clId="Web-{8B19AB9D-C774-D539-9D60-DAD8E34667AE}" dt="2023-08-12T13:56:33.589" v="3" actId="1076"/>
          <ac:spMkLst>
            <pc:docMk/>
            <pc:sldMk cId="0" sldId="457"/>
            <ac:spMk id="33" creationId="{00000000-0000-0000-0000-000000000000}"/>
          </ac:spMkLst>
        </pc:spChg>
        <pc:picChg chg="mod">
          <ac:chgData name="Johnson, Kathy" userId="S::kjohnson@gwinnetttech.edu::bc454295-a45c-4866-b0f4-dd150e906dc9" providerId="AD" clId="Web-{8B19AB9D-C774-D539-9D60-DAD8E34667AE}" dt="2023-08-12T13:56:30.370" v="2" actId="1076"/>
          <ac:picMkLst>
            <pc:docMk/>
            <pc:sldMk cId="0" sldId="457"/>
            <ac:picMk id="1026" creationId="{00000000-0000-0000-0000-000000000000}"/>
          </ac:picMkLst>
        </pc:picChg>
      </pc:sldChg>
      <pc:sldChg chg="modSp">
        <pc:chgData name="Johnson, Kathy" userId="S::kjohnson@gwinnetttech.edu::bc454295-a45c-4866-b0f4-dd150e906dc9" providerId="AD" clId="Web-{8B19AB9D-C774-D539-9D60-DAD8E34667AE}" dt="2023-08-12T13:56:45.371" v="4" actId="1076"/>
        <pc:sldMkLst>
          <pc:docMk/>
          <pc:sldMk cId="2552039648" sldId="458"/>
        </pc:sldMkLst>
        <pc:spChg chg="mod">
          <ac:chgData name="Johnson, Kathy" userId="S::kjohnson@gwinnetttech.edu::bc454295-a45c-4866-b0f4-dd150e906dc9" providerId="AD" clId="Web-{8B19AB9D-C774-D539-9D60-DAD8E34667AE}" dt="2023-08-12T13:56:45.371" v="4" actId="1076"/>
          <ac:spMkLst>
            <pc:docMk/>
            <pc:sldMk cId="2552039648" sldId="458"/>
            <ac:spMk id="33" creationId="{00000000-0000-0000-0000-000000000000}"/>
          </ac:spMkLst>
        </pc:spChg>
      </pc:sldChg>
      <pc:sldChg chg="modSp">
        <pc:chgData name="Johnson, Kathy" userId="S::kjohnson@gwinnetttech.edu::bc454295-a45c-4866-b0f4-dd150e906dc9" providerId="AD" clId="Web-{8B19AB9D-C774-D539-9D60-DAD8E34667AE}" dt="2023-08-12T13:58:27.065" v="5" actId="1076"/>
        <pc:sldMkLst>
          <pc:docMk/>
          <pc:sldMk cId="3741315552" sldId="459"/>
        </pc:sldMkLst>
        <pc:spChg chg="mod">
          <ac:chgData name="Johnson, Kathy" userId="S::kjohnson@gwinnetttech.edu::bc454295-a45c-4866-b0f4-dd150e906dc9" providerId="AD" clId="Web-{8B19AB9D-C774-D539-9D60-DAD8E34667AE}" dt="2023-08-12T13:58:27.065" v="5" actId="1076"/>
          <ac:spMkLst>
            <pc:docMk/>
            <pc:sldMk cId="3741315552" sldId="459"/>
            <ac:spMk id="33" creationId="{00000000-0000-0000-0000-000000000000}"/>
          </ac:spMkLst>
        </pc:spChg>
      </pc:sldChg>
      <pc:sldChg chg="modSp">
        <pc:chgData name="Johnson, Kathy" userId="S::kjohnson@gwinnetttech.edu::bc454295-a45c-4866-b0f4-dd150e906dc9" providerId="AD" clId="Web-{8B19AB9D-C774-D539-9D60-DAD8E34667AE}" dt="2023-08-12T14:01:40.751" v="6" actId="1076"/>
        <pc:sldMkLst>
          <pc:docMk/>
          <pc:sldMk cId="0" sldId="460"/>
        </pc:sldMkLst>
        <pc:picChg chg="mod">
          <ac:chgData name="Johnson, Kathy" userId="S::kjohnson@gwinnetttech.edu::bc454295-a45c-4866-b0f4-dd150e906dc9" providerId="AD" clId="Web-{8B19AB9D-C774-D539-9D60-DAD8E34667AE}" dt="2023-08-12T14:01:40.751" v="6" actId="1076"/>
          <ac:picMkLst>
            <pc:docMk/>
            <pc:sldMk cId="0" sldId="460"/>
            <ac:picMk id="2" creationId="{00000000-0000-0000-0000-000000000000}"/>
          </ac:picMkLst>
        </pc:picChg>
      </pc:sldChg>
      <pc:sldChg chg="ord">
        <pc:chgData name="Johnson, Kathy" userId="S::kjohnson@gwinnetttech.edu::bc454295-a45c-4866-b0f4-dd150e906dc9" providerId="AD" clId="Web-{8B19AB9D-C774-D539-9D60-DAD8E34667AE}" dt="2023-08-12T15:21:46.909" v="7"/>
        <pc:sldMkLst>
          <pc:docMk/>
          <pc:sldMk cId="3137604995" sldId="469"/>
        </pc:sldMkLst>
      </pc:sldChg>
      <pc:sldChg chg="modSp">
        <pc:chgData name="Johnson, Kathy" userId="S::kjohnson@gwinnetttech.edu::bc454295-a45c-4866-b0f4-dd150e906dc9" providerId="AD" clId="Web-{8B19AB9D-C774-D539-9D60-DAD8E34667AE}" dt="2023-08-12T13:55:03.942" v="0" actId="1076"/>
        <pc:sldMkLst>
          <pc:docMk/>
          <pc:sldMk cId="0" sldId="507"/>
        </pc:sldMkLst>
        <pc:spChg chg="mod">
          <ac:chgData name="Johnson, Kathy" userId="S::kjohnson@gwinnetttech.edu::bc454295-a45c-4866-b0f4-dd150e906dc9" providerId="AD" clId="Web-{8B19AB9D-C774-D539-9D60-DAD8E34667AE}" dt="2023-08-12T13:55:03.942" v="0" actId="1076"/>
          <ac:spMkLst>
            <pc:docMk/>
            <pc:sldMk cId="0" sldId="507"/>
            <ac:spMk id="3" creationId="{00000000-0000-0000-0000-000000000000}"/>
          </ac:spMkLst>
        </pc:spChg>
      </pc:sldChg>
    </pc:docChg>
  </pc:docChgLst>
  <pc:docChgLst>
    <pc:chgData name="Johnson, Kathy" userId="S::kjohnson@gwinnetttech.edu::bc454295-a45c-4866-b0f4-dd150e906dc9" providerId="AD" clId="Web-{CB1CC201-EDA0-A4B9-DA6E-3EE7D64D9327}"/>
    <pc:docChg chg="modSld">
      <pc:chgData name="Johnson, Kathy" userId="S::kjohnson@gwinnetttech.edu::bc454295-a45c-4866-b0f4-dd150e906dc9" providerId="AD" clId="Web-{CB1CC201-EDA0-A4B9-DA6E-3EE7D64D9327}" dt="2023-08-14T00:57:10.320" v="11" actId="14100"/>
      <pc:docMkLst>
        <pc:docMk/>
      </pc:docMkLst>
      <pc:sldChg chg="modSp">
        <pc:chgData name="Johnson, Kathy" userId="S::kjohnson@gwinnetttech.edu::bc454295-a45c-4866-b0f4-dd150e906dc9" providerId="AD" clId="Web-{CB1CC201-EDA0-A4B9-DA6E-3EE7D64D9327}" dt="2023-08-14T00:48:02.666" v="1" actId="14100"/>
        <pc:sldMkLst>
          <pc:docMk/>
          <pc:sldMk cId="0" sldId="462"/>
        </pc:sldMkLst>
        <pc:spChg chg="mod">
          <ac:chgData name="Johnson, Kathy" userId="S::kjohnson@gwinnetttech.edu::bc454295-a45c-4866-b0f4-dd150e906dc9" providerId="AD" clId="Web-{CB1CC201-EDA0-A4B9-DA6E-3EE7D64D9327}" dt="2023-08-14T00:48:02.666" v="1" actId="14100"/>
          <ac:spMkLst>
            <pc:docMk/>
            <pc:sldMk cId="0" sldId="462"/>
            <ac:spMk id="45" creationId="{00000000-0000-0000-0000-000000000000}"/>
          </ac:spMkLst>
        </pc:spChg>
      </pc:sldChg>
      <pc:sldChg chg="modSp">
        <pc:chgData name="Johnson, Kathy" userId="S::kjohnson@gwinnetttech.edu::bc454295-a45c-4866-b0f4-dd150e906dc9" providerId="AD" clId="Web-{CB1CC201-EDA0-A4B9-DA6E-3EE7D64D9327}" dt="2023-08-14T00:48:48.214" v="2" actId="1076"/>
        <pc:sldMkLst>
          <pc:docMk/>
          <pc:sldMk cId="0" sldId="463"/>
        </pc:sldMkLst>
        <pc:picChg chg="mod">
          <ac:chgData name="Johnson, Kathy" userId="S::kjohnson@gwinnetttech.edu::bc454295-a45c-4866-b0f4-dd150e906dc9" providerId="AD" clId="Web-{CB1CC201-EDA0-A4B9-DA6E-3EE7D64D9327}" dt="2023-08-14T00:48:48.214" v="2" actId="1076"/>
          <ac:picMkLst>
            <pc:docMk/>
            <pc:sldMk cId="0" sldId="463"/>
            <ac:picMk id="2" creationId="{00000000-0000-0000-0000-000000000000}"/>
          </ac:picMkLst>
        </pc:picChg>
      </pc:sldChg>
      <pc:sldChg chg="modSp">
        <pc:chgData name="Johnson, Kathy" userId="S::kjohnson@gwinnetttech.edu::bc454295-a45c-4866-b0f4-dd150e906dc9" providerId="AD" clId="Web-{CB1CC201-EDA0-A4B9-DA6E-3EE7D64D9327}" dt="2023-08-14T00:50:13.122" v="3" actId="14100"/>
        <pc:sldMkLst>
          <pc:docMk/>
          <pc:sldMk cId="0" sldId="466"/>
        </pc:sldMkLst>
        <pc:spChg chg="mod">
          <ac:chgData name="Johnson, Kathy" userId="S::kjohnson@gwinnetttech.edu::bc454295-a45c-4866-b0f4-dd150e906dc9" providerId="AD" clId="Web-{CB1CC201-EDA0-A4B9-DA6E-3EE7D64D9327}" dt="2023-08-14T00:50:13.122" v="3" actId="14100"/>
          <ac:spMkLst>
            <pc:docMk/>
            <pc:sldMk cId="0" sldId="466"/>
            <ac:spMk id="57" creationId="{00000000-0000-0000-0000-000000000000}"/>
          </ac:spMkLst>
        </pc:spChg>
      </pc:sldChg>
      <pc:sldChg chg="modSp">
        <pc:chgData name="Johnson, Kathy" userId="S::kjohnson@gwinnetttech.edu::bc454295-a45c-4866-b0f4-dd150e906dc9" providerId="AD" clId="Web-{CB1CC201-EDA0-A4B9-DA6E-3EE7D64D9327}" dt="2023-08-14T00:52:16.641" v="4" actId="14100"/>
        <pc:sldMkLst>
          <pc:docMk/>
          <pc:sldMk cId="0" sldId="467"/>
        </pc:sldMkLst>
        <pc:spChg chg="mod">
          <ac:chgData name="Johnson, Kathy" userId="S::kjohnson@gwinnetttech.edu::bc454295-a45c-4866-b0f4-dd150e906dc9" providerId="AD" clId="Web-{CB1CC201-EDA0-A4B9-DA6E-3EE7D64D9327}" dt="2023-08-14T00:52:16.641" v="4" actId="14100"/>
          <ac:spMkLst>
            <pc:docMk/>
            <pc:sldMk cId="0" sldId="467"/>
            <ac:spMk id="63" creationId="{00000000-0000-0000-0000-000000000000}"/>
          </ac:spMkLst>
        </pc:spChg>
      </pc:sldChg>
      <pc:sldChg chg="modSp">
        <pc:chgData name="Johnson, Kathy" userId="S::kjohnson@gwinnetttech.edu::bc454295-a45c-4866-b0f4-dd150e906dc9" providerId="AD" clId="Web-{CB1CC201-EDA0-A4B9-DA6E-3EE7D64D9327}" dt="2023-08-14T00:52:41.876" v="6" actId="1076"/>
        <pc:sldMkLst>
          <pc:docMk/>
          <pc:sldMk cId="0" sldId="468"/>
        </pc:sldMkLst>
        <pc:spChg chg="mod">
          <ac:chgData name="Johnson, Kathy" userId="S::kjohnson@gwinnetttech.edu::bc454295-a45c-4866-b0f4-dd150e906dc9" providerId="AD" clId="Web-{CB1CC201-EDA0-A4B9-DA6E-3EE7D64D9327}" dt="2023-08-14T00:52:35.766" v="5" actId="14100"/>
          <ac:spMkLst>
            <pc:docMk/>
            <pc:sldMk cId="0" sldId="468"/>
            <ac:spMk id="69" creationId="{00000000-0000-0000-0000-000000000000}"/>
          </ac:spMkLst>
        </pc:spChg>
        <pc:picChg chg="mod">
          <ac:chgData name="Johnson, Kathy" userId="S::kjohnson@gwinnetttech.edu::bc454295-a45c-4866-b0f4-dd150e906dc9" providerId="AD" clId="Web-{CB1CC201-EDA0-A4B9-DA6E-3EE7D64D9327}" dt="2023-08-14T00:52:41.876" v="6" actId="1076"/>
          <ac:picMkLst>
            <pc:docMk/>
            <pc:sldMk cId="0" sldId="468"/>
            <ac:picMk id="2" creationId="{00000000-0000-0000-0000-000000000000}"/>
          </ac:picMkLst>
        </pc:picChg>
      </pc:sldChg>
      <pc:sldChg chg="modSp">
        <pc:chgData name="Johnson, Kathy" userId="S::kjohnson@gwinnetttech.edu::bc454295-a45c-4866-b0f4-dd150e906dc9" providerId="AD" clId="Web-{CB1CC201-EDA0-A4B9-DA6E-3EE7D64D9327}" dt="2023-08-14T00:54:35.707" v="9" actId="1076"/>
        <pc:sldMkLst>
          <pc:docMk/>
          <pc:sldMk cId="3137604995" sldId="469"/>
        </pc:sldMkLst>
        <pc:spChg chg="mod">
          <ac:chgData name="Johnson, Kathy" userId="S::kjohnson@gwinnetttech.edu::bc454295-a45c-4866-b0f4-dd150e906dc9" providerId="AD" clId="Web-{CB1CC201-EDA0-A4B9-DA6E-3EE7D64D9327}" dt="2023-08-14T00:54:29.238" v="8" actId="14100"/>
          <ac:spMkLst>
            <pc:docMk/>
            <pc:sldMk cId="3137604995" sldId="469"/>
            <ac:spMk id="69" creationId="{00000000-0000-0000-0000-000000000000}"/>
          </ac:spMkLst>
        </pc:spChg>
        <pc:picChg chg="mod">
          <ac:chgData name="Johnson, Kathy" userId="S::kjohnson@gwinnetttech.edu::bc454295-a45c-4866-b0f4-dd150e906dc9" providerId="AD" clId="Web-{CB1CC201-EDA0-A4B9-DA6E-3EE7D64D9327}" dt="2023-08-14T00:54:35.707" v="9" actId="1076"/>
          <ac:picMkLst>
            <pc:docMk/>
            <pc:sldMk cId="3137604995" sldId="469"/>
            <ac:picMk id="3074" creationId="{00000000-0000-0000-0000-000000000000}"/>
          </ac:picMkLst>
        </pc:picChg>
      </pc:sldChg>
      <pc:sldChg chg="modSp">
        <pc:chgData name="Johnson, Kathy" userId="S::kjohnson@gwinnetttech.edu::bc454295-a45c-4866-b0f4-dd150e906dc9" providerId="AD" clId="Web-{CB1CC201-EDA0-A4B9-DA6E-3EE7D64D9327}" dt="2023-08-14T00:53:38.190" v="7" actId="14100"/>
        <pc:sldMkLst>
          <pc:docMk/>
          <pc:sldMk cId="389581583" sldId="470"/>
        </pc:sldMkLst>
        <pc:spChg chg="mod">
          <ac:chgData name="Johnson, Kathy" userId="S::kjohnson@gwinnetttech.edu::bc454295-a45c-4866-b0f4-dd150e906dc9" providerId="AD" clId="Web-{CB1CC201-EDA0-A4B9-DA6E-3EE7D64D9327}" dt="2023-08-14T00:53:38.190" v="7" actId="14100"/>
          <ac:spMkLst>
            <pc:docMk/>
            <pc:sldMk cId="389581583" sldId="470"/>
            <ac:spMk id="63" creationId="{00000000-0000-0000-0000-000000000000}"/>
          </ac:spMkLst>
        </pc:spChg>
      </pc:sldChg>
      <pc:sldChg chg="modSp">
        <pc:chgData name="Johnson, Kathy" userId="S::kjohnson@gwinnetttech.edu::bc454295-a45c-4866-b0f4-dd150e906dc9" providerId="AD" clId="Web-{CB1CC201-EDA0-A4B9-DA6E-3EE7D64D9327}" dt="2023-08-14T00:55:02.176" v="10" actId="14100"/>
        <pc:sldMkLst>
          <pc:docMk/>
          <pc:sldMk cId="3147993768" sldId="471"/>
        </pc:sldMkLst>
        <pc:spChg chg="mod">
          <ac:chgData name="Johnson, Kathy" userId="S::kjohnson@gwinnetttech.edu::bc454295-a45c-4866-b0f4-dd150e906dc9" providerId="AD" clId="Web-{CB1CC201-EDA0-A4B9-DA6E-3EE7D64D9327}" dt="2023-08-14T00:55:02.176" v="10" actId="14100"/>
          <ac:spMkLst>
            <pc:docMk/>
            <pc:sldMk cId="3147993768" sldId="471"/>
            <ac:spMk id="63" creationId="{00000000-0000-0000-0000-000000000000}"/>
          </ac:spMkLst>
        </pc:spChg>
      </pc:sldChg>
      <pc:sldChg chg="modSp">
        <pc:chgData name="Johnson, Kathy" userId="S::kjohnson@gwinnetttech.edu::bc454295-a45c-4866-b0f4-dd150e906dc9" providerId="AD" clId="Web-{CB1CC201-EDA0-A4B9-DA6E-3EE7D64D9327}" dt="2023-08-14T00:57:10.320" v="11" actId="14100"/>
        <pc:sldMkLst>
          <pc:docMk/>
          <pc:sldMk cId="0" sldId="473"/>
        </pc:sldMkLst>
        <pc:spChg chg="mod">
          <ac:chgData name="Johnson, Kathy" userId="S::kjohnson@gwinnetttech.edu::bc454295-a45c-4866-b0f4-dd150e906dc9" providerId="AD" clId="Web-{CB1CC201-EDA0-A4B9-DA6E-3EE7D64D9327}" dt="2023-08-14T00:57:10.320" v="11" actId="14100"/>
          <ac:spMkLst>
            <pc:docMk/>
            <pc:sldMk cId="0" sldId="473"/>
            <ac:spMk id="81" creationId="{00000000-0000-0000-0000-000000000000}"/>
          </ac:spMkLst>
        </pc:spChg>
      </pc:sldChg>
    </pc:docChg>
  </pc:docChgLst>
  <pc:docChgLst>
    <pc:chgData name="Johnson, Kathy" userId="bc454295-a45c-4866-b0f4-dd150e906dc9" providerId="ADAL" clId="{19318EEC-B579-4727-B7EE-AE7E740B6EE3}"/>
    <pc:docChg chg="modSld">
      <pc:chgData name="Johnson, Kathy" userId="bc454295-a45c-4866-b0f4-dd150e906dc9" providerId="ADAL" clId="{19318EEC-B579-4727-B7EE-AE7E740B6EE3}" dt="2023-05-27T15:07:23.982" v="3" actId="1076"/>
      <pc:docMkLst>
        <pc:docMk/>
      </pc:docMkLst>
      <pc:sldChg chg="modSp mod">
        <pc:chgData name="Johnson, Kathy" userId="bc454295-a45c-4866-b0f4-dd150e906dc9" providerId="ADAL" clId="{19318EEC-B579-4727-B7EE-AE7E740B6EE3}" dt="2023-05-27T15:06:36.326" v="0" actId="1076"/>
        <pc:sldMkLst>
          <pc:docMk/>
          <pc:sldMk cId="0" sldId="493"/>
        </pc:sldMkLst>
        <pc:spChg chg="mod">
          <ac:chgData name="Johnson, Kathy" userId="bc454295-a45c-4866-b0f4-dd150e906dc9" providerId="ADAL" clId="{19318EEC-B579-4727-B7EE-AE7E740B6EE3}" dt="2023-05-27T15:06:36.326" v="0" actId="1076"/>
          <ac:spMkLst>
            <pc:docMk/>
            <pc:sldMk cId="0" sldId="493"/>
            <ac:spMk id="153" creationId="{00000000-0000-0000-0000-000000000000}"/>
          </ac:spMkLst>
        </pc:spChg>
      </pc:sldChg>
      <pc:sldChg chg="modSp mod">
        <pc:chgData name="Johnson, Kathy" userId="bc454295-a45c-4866-b0f4-dd150e906dc9" providerId="ADAL" clId="{19318EEC-B579-4727-B7EE-AE7E740B6EE3}" dt="2023-05-27T15:06:56.030" v="1" actId="1076"/>
        <pc:sldMkLst>
          <pc:docMk/>
          <pc:sldMk cId="0" sldId="495"/>
        </pc:sldMkLst>
        <pc:spChg chg="mod">
          <ac:chgData name="Johnson, Kathy" userId="bc454295-a45c-4866-b0f4-dd150e906dc9" providerId="ADAL" clId="{19318EEC-B579-4727-B7EE-AE7E740B6EE3}" dt="2023-05-27T15:06:56.030" v="1" actId="1076"/>
          <ac:spMkLst>
            <pc:docMk/>
            <pc:sldMk cId="0" sldId="495"/>
            <ac:spMk id="165" creationId="{00000000-0000-0000-0000-000000000000}"/>
          </ac:spMkLst>
        </pc:spChg>
      </pc:sldChg>
      <pc:sldChg chg="modSp mod">
        <pc:chgData name="Johnson, Kathy" userId="bc454295-a45c-4866-b0f4-dd150e906dc9" providerId="ADAL" clId="{19318EEC-B579-4727-B7EE-AE7E740B6EE3}" dt="2023-05-27T15:07:11.982" v="2" actId="1076"/>
        <pc:sldMkLst>
          <pc:docMk/>
          <pc:sldMk cId="2655695594" sldId="496"/>
        </pc:sldMkLst>
        <pc:spChg chg="mod">
          <ac:chgData name="Johnson, Kathy" userId="bc454295-a45c-4866-b0f4-dd150e906dc9" providerId="ADAL" clId="{19318EEC-B579-4727-B7EE-AE7E740B6EE3}" dt="2023-05-27T15:07:11.982" v="2" actId="1076"/>
          <ac:spMkLst>
            <pc:docMk/>
            <pc:sldMk cId="2655695594" sldId="496"/>
            <ac:spMk id="165" creationId="{00000000-0000-0000-0000-000000000000}"/>
          </ac:spMkLst>
        </pc:spChg>
      </pc:sldChg>
      <pc:sldChg chg="modSp mod">
        <pc:chgData name="Johnson, Kathy" userId="bc454295-a45c-4866-b0f4-dd150e906dc9" providerId="ADAL" clId="{19318EEC-B579-4727-B7EE-AE7E740B6EE3}" dt="2023-05-27T15:07:23.982" v="3" actId="1076"/>
        <pc:sldMkLst>
          <pc:docMk/>
          <pc:sldMk cId="985154674" sldId="497"/>
        </pc:sldMkLst>
        <pc:spChg chg="mod">
          <ac:chgData name="Johnson, Kathy" userId="bc454295-a45c-4866-b0f4-dd150e906dc9" providerId="ADAL" clId="{19318EEC-B579-4727-B7EE-AE7E740B6EE3}" dt="2023-05-27T15:07:23.982" v="3" actId="1076"/>
          <ac:spMkLst>
            <pc:docMk/>
            <pc:sldMk cId="985154674" sldId="497"/>
            <ac:spMk id="165" creationId="{00000000-0000-0000-0000-000000000000}"/>
          </ac:spMkLst>
        </pc:spChg>
      </pc:sldChg>
    </pc:docChg>
  </pc:docChgLst>
  <pc:docChgLst>
    <pc:chgData name="Johnson, Kathy" userId="S::kjohnson@gwinnetttech.edu::bc454295-a45c-4866-b0f4-dd150e906dc9" providerId="AD" clId="Web-{9A23EBC3-ED7F-510A-F6F0-0FA4A78BB8BA}"/>
    <pc:docChg chg="delSld modSld">
      <pc:chgData name="Johnson, Kathy" userId="S::kjohnson@gwinnetttech.edu::bc454295-a45c-4866-b0f4-dd150e906dc9" providerId="AD" clId="Web-{9A23EBC3-ED7F-510A-F6F0-0FA4A78BB8BA}" dt="2023-08-16T17:57:13.739" v="22" actId="1076"/>
      <pc:docMkLst>
        <pc:docMk/>
      </pc:docMkLst>
      <pc:sldChg chg="modSp del">
        <pc:chgData name="Johnson, Kathy" userId="S::kjohnson@gwinnetttech.edu::bc454295-a45c-4866-b0f4-dd150e906dc9" providerId="AD" clId="Web-{9A23EBC3-ED7F-510A-F6F0-0FA4A78BB8BA}" dt="2023-08-16T17:20:17.197" v="1"/>
        <pc:sldMkLst>
          <pc:docMk/>
          <pc:sldMk cId="0" sldId="476"/>
        </pc:sldMkLst>
        <pc:spChg chg="mod">
          <ac:chgData name="Johnson, Kathy" userId="S::kjohnson@gwinnetttech.edu::bc454295-a45c-4866-b0f4-dd150e906dc9" providerId="AD" clId="Web-{9A23EBC3-ED7F-510A-F6F0-0FA4A78BB8BA}" dt="2023-08-16T17:18:59.820" v="0" actId="1076"/>
          <ac:spMkLst>
            <pc:docMk/>
            <pc:sldMk cId="0" sldId="476"/>
            <ac:spMk id="87" creationId="{00000000-0000-0000-0000-000000000000}"/>
          </ac:spMkLst>
        </pc:spChg>
      </pc:sldChg>
      <pc:sldChg chg="modSp">
        <pc:chgData name="Johnson, Kathy" userId="S::kjohnson@gwinnetttech.edu::bc454295-a45c-4866-b0f4-dd150e906dc9" providerId="AD" clId="Web-{9A23EBC3-ED7F-510A-F6F0-0FA4A78BB8BA}" dt="2023-08-16T17:20:41.151" v="2" actId="1076"/>
        <pc:sldMkLst>
          <pc:docMk/>
          <pc:sldMk cId="0" sldId="478"/>
        </pc:sldMkLst>
        <pc:spChg chg="mod">
          <ac:chgData name="Johnson, Kathy" userId="S::kjohnson@gwinnetttech.edu::bc454295-a45c-4866-b0f4-dd150e906dc9" providerId="AD" clId="Web-{9A23EBC3-ED7F-510A-F6F0-0FA4A78BB8BA}" dt="2023-08-16T17:20:41.151" v="2" actId="1076"/>
          <ac:spMkLst>
            <pc:docMk/>
            <pc:sldMk cId="0" sldId="478"/>
            <ac:spMk id="93" creationId="{00000000-0000-0000-0000-000000000000}"/>
          </ac:spMkLst>
        </pc:spChg>
      </pc:sldChg>
      <pc:sldChg chg="modSp">
        <pc:chgData name="Johnson, Kathy" userId="S::kjohnson@gwinnetttech.edu::bc454295-a45c-4866-b0f4-dd150e906dc9" providerId="AD" clId="Web-{9A23EBC3-ED7F-510A-F6F0-0FA4A78BB8BA}" dt="2023-08-16T17:25:40.893" v="3" actId="1076"/>
        <pc:sldMkLst>
          <pc:docMk/>
          <pc:sldMk cId="914709333" sldId="480"/>
        </pc:sldMkLst>
        <pc:spChg chg="mod">
          <ac:chgData name="Johnson, Kathy" userId="S::kjohnson@gwinnetttech.edu::bc454295-a45c-4866-b0f4-dd150e906dc9" providerId="AD" clId="Web-{9A23EBC3-ED7F-510A-F6F0-0FA4A78BB8BA}" dt="2023-08-16T17:25:40.893" v="3" actId="1076"/>
          <ac:spMkLst>
            <pc:docMk/>
            <pc:sldMk cId="914709333" sldId="480"/>
            <ac:spMk id="93" creationId="{00000000-0000-0000-0000-000000000000}"/>
          </ac:spMkLst>
        </pc:spChg>
      </pc:sldChg>
      <pc:sldChg chg="modSp">
        <pc:chgData name="Johnson, Kathy" userId="S::kjohnson@gwinnetttech.edu::bc454295-a45c-4866-b0f4-dd150e906dc9" providerId="AD" clId="Web-{9A23EBC3-ED7F-510A-F6F0-0FA4A78BB8BA}" dt="2023-08-16T17:28:13.819" v="4" actId="1076"/>
        <pc:sldMkLst>
          <pc:docMk/>
          <pc:sldMk cId="0" sldId="481"/>
        </pc:sldMkLst>
        <pc:spChg chg="mod">
          <ac:chgData name="Johnson, Kathy" userId="S::kjohnson@gwinnetttech.edu::bc454295-a45c-4866-b0f4-dd150e906dc9" providerId="AD" clId="Web-{9A23EBC3-ED7F-510A-F6F0-0FA4A78BB8BA}" dt="2023-08-16T17:28:13.819" v="4" actId="1076"/>
          <ac:spMkLst>
            <pc:docMk/>
            <pc:sldMk cId="0" sldId="481"/>
            <ac:spMk id="99" creationId="{00000000-0000-0000-0000-000000000000}"/>
          </ac:spMkLst>
        </pc:spChg>
      </pc:sldChg>
      <pc:sldChg chg="modSp">
        <pc:chgData name="Johnson, Kathy" userId="S::kjohnson@gwinnetttech.edu::bc454295-a45c-4866-b0f4-dd150e906dc9" providerId="AD" clId="Web-{9A23EBC3-ED7F-510A-F6F0-0FA4A78BB8BA}" dt="2023-08-16T17:30:11.822" v="7" actId="1076"/>
        <pc:sldMkLst>
          <pc:docMk/>
          <pc:sldMk cId="0" sldId="483"/>
        </pc:sldMkLst>
        <pc:spChg chg="mod">
          <ac:chgData name="Johnson, Kathy" userId="S::kjohnson@gwinnetttech.edu::bc454295-a45c-4866-b0f4-dd150e906dc9" providerId="AD" clId="Web-{9A23EBC3-ED7F-510A-F6F0-0FA4A78BB8BA}" dt="2023-08-16T17:29:59.900" v="5" actId="1076"/>
          <ac:spMkLst>
            <pc:docMk/>
            <pc:sldMk cId="0" sldId="483"/>
            <ac:spMk id="111" creationId="{00000000-0000-0000-0000-000000000000}"/>
          </ac:spMkLst>
        </pc:spChg>
        <pc:picChg chg="mod">
          <ac:chgData name="Johnson, Kathy" userId="S::kjohnson@gwinnetttech.edu::bc454295-a45c-4866-b0f4-dd150e906dc9" providerId="AD" clId="Web-{9A23EBC3-ED7F-510A-F6F0-0FA4A78BB8BA}" dt="2023-08-16T17:30:04.963" v="6" actId="1076"/>
          <ac:picMkLst>
            <pc:docMk/>
            <pc:sldMk cId="0" sldId="483"/>
            <ac:picMk id="5122" creationId="{00000000-0000-0000-0000-000000000000}"/>
          </ac:picMkLst>
        </pc:picChg>
        <pc:picChg chg="mod">
          <ac:chgData name="Johnson, Kathy" userId="S::kjohnson@gwinnetttech.edu::bc454295-a45c-4866-b0f4-dd150e906dc9" providerId="AD" clId="Web-{9A23EBC3-ED7F-510A-F6F0-0FA4A78BB8BA}" dt="2023-08-16T17:30:11.822" v="7" actId="1076"/>
          <ac:picMkLst>
            <pc:docMk/>
            <pc:sldMk cId="0" sldId="483"/>
            <ac:picMk id="5123" creationId="{00000000-0000-0000-0000-000000000000}"/>
          </ac:picMkLst>
        </pc:picChg>
      </pc:sldChg>
      <pc:sldChg chg="modSp">
        <pc:chgData name="Johnson, Kathy" userId="S::kjohnson@gwinnetttech.edu::bc454295-a45c-4866-b0f4-dd150e906dc9" providerId="AD" clId="Web-{9A23EBC3-ED7F-510A-F6F0-0FA4A78BB8BA}" dt="2023-08-16T17:30:31.432" v="8" actId="1076"/>
        <pc:sldMkLst>
          <pc:docMk/>
          <pc:sldMk cId="2548966089" sldId="484"/>
        </pc:sldMkLst>
        <pc:spChg chg="mod">
          <ac:chgData name="Johnson, Kathy" userId="S::kjohnson@gwinnetttech.edu::bc454295-a45c-4866-b0f4-dd150e906dc9" providerId="AD" clId="Web-{9A23EBC3-ED7F-510A-F6F0-0FA4A78BB8BA}" dt="2023-08-16T17:30:31.432" v="8" actId="1076"/>
          <ac:spMkLst>
            <pc:docMk/>
            <pc:sldMk cId="2548966089" sldId="484"/>
            <ac:spMk id="111" creationId="{00000000-0000-0000-0000-000000000000}"/>
          </ac:spMkLst>
        </pc:spChg>
      </pc:sldChg>
      <pc:sldChg chg="modSp">
        <pc:chgData name="Johnson, Kathy" userId="S::kjohnson@gwinnetttech.edu::bc454295-a45c-4866-b0f4-dd150e906dc9" providerId="AD" clId="Web-{9A23EBC3-ED7F-510A-F6F0-0FA4A78BB8BA}" dt="2023-08-16T17:35:38.456" v="11" actId="1076"/>
        <pc:sldMkLst>
          <pc:docMk/>
          <pc:sldMk cId="0" sldId="485"/>
        </pc:sldMkLst>
        <pc:spChg chg="mod">
          <ac:chgData name="Johnson, Kathy" userId="S::kjohnson@gwinnetttech.edu::bc454295-a45c-4866-b0f4-dd150e906dc9" providerId="AD" clId="Web-{9A23EBC3-ED7F-510A-F6F0-0FA4A78BB8BA}" dt="2023-08-16T17:35:38.456" v="11" actId="1076"/>
          <ac:spMkLst>
            <pc:docMk/>
            <pc:sldMk cId="0" sldId="485"/>
            <ac:spMk id="117" creationId="{00000000-0000-0000-0000-000000000000}"/>
          </ac:spMkLst>
        </pc:spChg>
      </pc:sldChg>
      <pc:sldChg chg="modSp">
        <pc:chgData name="Johnson, Kathy" userId="S::kjohnson@gwinnetttech.edu::bc454295-a45c-4866-b0f4-dd150e906dc9" providerId="AD" clId="Web-{9A23EBC3-ED7F-510A-F6F0-0FA4A78BB8BA}" dt="2023-08-16T17:35:29.518" v="10" actId="1076"/>
        <pc:sldMkLst>
          <pc:docMk/>
          <pc:sldMk cId="0" sldId="486"/>
        </pc:sldMkLst>
        <pc:spChg chg="mod">
          <ac:chgData name="Johnson, Kathy" userId="S::kjohnson@gwinnetttech.edu::bc454295-a45c-4866-b0f4-dd150e906dc9" providerId="AD" clId="Web-{9A23EBC3-ED7F-510A-F6F0-0FA4A78BB8BA}" dt="2023-08-16T17:35:29.518" v="10" actId="1076"/>
          <ac:spMkLst>
            <pc:docMk/>
            <pc:sldMk cId="0" sldId="486"/>
            <ac:spMk id="123" creationId="{00000000-0000-0000-0000-000000000000}"/>
          </ac:spMkLst>
        </pc:spChg>
      </pc:sldChg>
      <pc:sldChg chg="modSp">
        <pc:chgData name="Johnson, Kathy" userId="S::kjohnson@gwinnetttech.edu::bc454295-a45c-4866-b0f4-dd150e906dc9" providerId="AD" clId="Web-{9A23EBC3-ED7F-510A-F6F0-0FA4A78BB8BA}" dt="2023-08-16T17:36:17.675" v="13" actId="1076"/>
        <pc:sldMkLst>
          <pc:docMk/>
          <pc:sldMk cId="0" sldId="487"/>
        </pc:sldMkLst>
        <pc:spChg chg="mod">
          <ac:chgData name="Johnson, Kathy" userId="S::kjohnson@gwinnetttech.edu::bc454295-a45c-4866-b0f4-dd150e906dc9" providerId="AD" clId="Web-{9A23EBC3-ED7F-510A-F6F0-0FA4A78BB8BA}" dt="2023-08-16T17:36:13.206" v="12" actId="1076"/>
          <ac:spMkLst>
            <pc:docMk/>
            <pc:sldMk cId="0" sldId="487"/>
            <ac:spMk id="129" creationId="{00000000-0000-0000-0000-000000000000}"/>
          </ac:spMkLst>
        </pc:spChg>
        <pc:picChg chg="mod">
          <ac:chgData name="Johnson, Kathy" userId="S::kjohnson@gwinnetttech.edu::bc454295-a45c-4866-b0f4-dd150e906dc9" providerId="AD" clId="Web-{9A23EBC3-ED7F-510A-F6F0-0FA4A78BB8BA}" dt="2023-08-16T17:36:17.675" v="13" actId="1076"/>
          <ac:picMkLst>
            <pc:docMk/>
            <pc:sldMk cId="0" sldId="487"/>
            <ac:picMk id="5122" creationId="{00000000-0000-0000-0000-000000000000}"/>
          </ac:picMkLst>
        </pc:picChg>
      </pc:sldChg>
      <pc:sldChg chg="modSp">
        <pc:chgData name="Johnson, Kathy" userId="S::kjohnson@gwinnetttech.edu::bc454295-a45c-4866-b0f4-dd150e906dc9" providerId="AD" clId="Web-{9A23EBC3-ED7F-510A-F6F0-0FA4A78BB8BA}" dt="2023-08-16T17:38:17.585" v="14" actId="1076"/>
        <pc:sldMkLst>
          <pc:docMk/>
          <pc:sldMk cId="0" sldId="488"/>
        </pc:sldMkLst>
        <pc:spChg chg="mod">
          <ac:chgData name="Johnson, Kathy" userId="S::kjohnson@gwinnetttech.edu::bc454295-a45c-4866-b0f4-dd150e906dc9" providerId="AD" clId="Web-{9A23EBC3-ED7F-510A-F6F0-0FA4A78BB8BA}" dt="2023-08-16T17:38:17.585" v="14" actId="1076"/>
          <ac:spMkLst>
            <pc:docMk/>
            <pc:sldMk cId="0" sldId="488"/>
            <ac:spMk id="135" creationId="{00000000-0000-0000-0000-000000000000}"/>
          </ac:spMkLst>
        </pc:spChg>
      </pc:sldChg>
      <pc:sldChg chg="modSp">
        <pc:chgData name="Johnson, Kathy" userId="S::kjohnson@gwinnetttech.edu::bc454295-a45c-4866-b0f4-dd150e906dc9" providerId="AD" clId="Web-{9A23EBC3-ED7F-510A-F6F0-0FA4A78BB8BA}" dt="2023-08-16T17:39:56.744" v="16" actId="1076"/>
        <pc:sldMkLst>
          <pc:docMk/>
          <pc:sldMk cId="0" sldId="489"/>
        </pc:sldMkLst>
        <pc:spChg chg="mod">
          <ac:chgData name="Johnson, Kathy" userId="S::kjohnson@gwinnetttech.edu::bc454295-a45c-4866-b0f4-dd150e906dc9" providerId="AD" clId="Web-{9A23EBC3-ED7F-510A-F6F0-0FA4A78BB8BA}" dt="2023-08-16T17:39:54.009" v="15" actId="1076"/>
          <ac:spMkLst>
            <pc:docMk/>
            <pc:sldMk cId="0" sldId="489"/>
            <ac:spMk id="141" creationId="{00000000-0000-0000-0000-000000000000}"/>
          </ac:spMkLst>
        </pc:spChg>
        <pc:picChg chg="mod">
          <ac:chgData name="Johnson, Kathy" userId="S::kjohnson@gwinnetttech.edu::bc454295-a45c-4866-b0f4-dd150e906dc9" providerId="AD" clId="Web-{9A23EBC3-ED7F-510A-F6F0-0FA4A78BB8BA}" dt="2023-08-16T17:39:56.744" v="16" actId="1076"/>
          <ac:picMkLst>
            <pc:docMk/>
            <pc:sldMk cId="0" sldId="489"/>
            <ac:picMk id="2" creationId="{00000000-0000-0000-0000-000000000000}"/>
          </ac:picMkLst>
        </pc:picChg>
      </pc:sldChg>
      <pc:sldChg chg="modSp">
        <pc:chgData name="Johnson, Kathy" userId="S::kjohnson@gwinnetttech.edu::bc454295-a45c-4866-b0f4-dd150e906dc9" providerId="AD" clId="Web-{9A23EBC3-ED7F-510A-F6F0-0FA4A78BB8BA}" dt="2023-08-16T17:44:04.125" v="17" actId="1076"/>
        <pc:sldMkLst>
          <pc:docMk/>
          <pc:sldMk cId="0" sldId="494"/>
        </pc:sldMkLst>
        <pc:spChg chg="mod">
          <ac:chgData name="Johnson, Kathy" userId="S::kjohnson@gwinnetttech.edu::bc454295-a45c-4866-b0f4-dd150e906dc9" providerId="AD" clId="Web-{9A23EBC3-ED7F-510A-F6F0-0FA4A78BB8BA}" dt="2023-08-16T17:44:04.125" v="17" actId="1076"/>
          <ac:spMkLst>
            <pc:docMk/>
            <pc:sldMk cId="0" sldId="494"/>
            <ac:spMk id="159" creationId="{00000000-0000-0000-0000-000000000000}"/>
          </ac:spMkLst>
        </pc:spChg>
      </pc:sldChg>
      <pc:sldChg chg="modSp">
        <pc:chgData name="Johnson, Kathy" userId="S::kjohnson@gwinnetttech.edu::bc454295-a45c-4866-b0f4-dd150e906dc9" providerId="AD" clId="Web-{9A23EBC3-ED7F-510A-F6F0-0FA4A78BB8BA}" dt="2023-08-16T17:48:46.945" v="18" actId="1076"/>
        <pc:sldMkLst>
          <pc:docMk/>
          <pc:sldMk cId="0" sldId="501"/>
        </pc:sldMkLst>
        <pc:spChg chg="mod">
          <ac:chgData name="Johnson, Kathy" userId="S::kjohnson@gwinnetttech.edu::bc454295-a45c-4866-b0f4-dd150e906dc9" providerId="AD" clId="Web-{9A23EBC3-ED7F-510A-F6F0-0FA4A78BB8BA}" dt="2023-08-16T17:48:46.945" v="18" actId="1076"/>
          <ac:spMkLst>
            <pc:docMk/>
            <pc:sldMk cId="0" sldId="501"/>
            <ac:spMk id="183" creationId="{00000000-0000-0000-0000-000000000000}"/>
          </ac:spMkLst>
        </pc:spChg>
      </pc:sldChg>
      <pc:sldChg chg="modSp">
        <pc:chgData name="Johnson, Kathy" userId="S::kjohnson@gwinnetttech.edu::bc454295-a45c-4866-b0f4-dd150e906dc9" providerId="AD" clId="Web-{9A23EBC3-ED7F-510A-F6F0-0FA4A78BB8BA}" dt="2023-08-16T17:51:09.136" v="19" actId="1076"/>
        <pc:sldMkLst>
          <pc:docMk/>
          <pc:sldMk cId="2132102556" sldId="502"/>
        </pc:sldMkLst>
        <pc:picChg chg="mod">
          <ac:chgData name="Johnson, Kathy" userId="S::kjohnson@gwinnetttech.edu::bc454295-a45c-4866-b0f4-dd150e906dc9" providerId="AD" clId="Web-{9A23EBC3-ED7F-510A-F6F0-0FA4A78BB8BA}" dt="2023-08-16T17:51:09.136" v="19" actId="1076"/>
          <ac:picMkLst>
            <pc:docMk/>
            <pc:sldMk cId="2132102556" sldId="502"/>
            <ac:picMk id="16386" creationId="{00000000-0000-0000-0000-000000000000}"/>
          </ac:picMkLst>
        </pc:picChg>
      </pc:sldChg>
      <pc:sldChg chg="modSp">
        <pc:chgData name="Johnson, Kathy" userId="S::kjohnson@gwinnetttech.edu::bc454295-a45c-4866-b0f4-dd150e906dc9" providerId="AD" clId="Web-{9A23EBC3-ED7F-510A-F6F0-0FA4A78BB8BA}" dt="2023-08-16T17:53:12.561" v="20" actId="14100"/>
        <pc:sldMkLst>
          <pc:docMk/>
          <pc:sldMk cId="3811413491" sldId="504"/>
        </pc:sldMkLst>
        <pc:spChg chg="mod">
          <ac:chgData name="Johnson, Kathy" userId="S::kjohnson@gwinnetttech.edu::bc454295-a45c-4866-b0f4-dd150e906dc9" providerId="AD" clId="Web-{9A23EBC3-ED7F-510A-F6F0-0FA4A78BB8BA}" dt="2023-08-16T17:53:12.561" v="20" actId="14100"/>
          <ac:spMkLst>
            <pc:docMk/>
            <pc:sldMk cId="3811413491" sldId="504"/>
            <ac:spMk id="183" creationId="{00000000-0000-0000-0000-000000000000}"/>
          </ac:spMkLst>
        </pc:spChg>
      </pc:sldChg>
      <pc:sldChg chg="modSp">
        <pc:chgData name="Johnson, Kathy" userId="S::kjohnson@gwinnetttech.edu::bc454295-a45c-4866-b0f4-dd150e906dc9" providerId="AD" clId="Web-{9A23EBC3-ED7F-510A-F6F0-0FA4A78BB8BA}" dt="2023-08-16T17:57:13.739" v="22" actId="1076"/>
        <pc:sldMkLst>
          <pc:docMk/>
          <pc:sldMk cId="3922710908" sldId="506"/>
        </pc:sldMkLst>
        <pc:spChg chg="mod">
          <ac:chgData name="Johnson, Kathy" userId="S::kjohnson@gwinnetttech.edu::bc454295-a45c-4866-b0f4-dd150e906dc9" providerId="AD" clId="Web-{9A23EBC3-ED7F-510A-F6F0-0FA4A78BB8BA}" dt="2023-08-16T17:57:13.739" v="22" actId="1076"/>
          <ac:spMkLst>
            <pc:docMk/>
            <pc:sldMk cId="3922710908" sldId="506"/>
            <ac:spMk id="18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0213"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3075" name="Rectangle 3"/>
          <p:cNvSpPr>
            <a:spLocks noGrp="1" noChangeArrowheads="1"/>
          </p:cNvSpPr>
          <p:nvPr>
            <p:ph type="dt" sz="quarter" idx="1"/>
          </p:nvPr>
        </p:nvSpPr>
        <p:spPr bwMode="auto">
          <a:xfrm>
            <a:off x="3887788" y="0"/>
            <a:ext cx="2970212"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en-US" dirty="0"/>
          </a:p>
        </p:txBody>
      </p:sp>
      <p:sp>
        <p:nvSpPr>
          <p:cNvPr id="3076" name="Rectangle 4"/>
          <p:cNvSpPr>
            <a:spLocks noGrp="1" noChangeArrowheads="1"/>
          </p:cNvSpPr>
          <p:nvPr>
            <p:ph type="ftr" sz="quarter" idx="2"/>
          </p:nvPr>
        </p:nvSpPr>
        <p:spPr bwMode="auto">
          <a:xfrm>
            <a:off x="0" y="8739188"/>
            <a:ext cx="2970213"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3077" name="Rectangle 5"/>
          <p:cNvSpPr>
            <a:spLocks noGrp="1" noChangeArrowheads="1"/>
          </p:cNvSpPr>
          <p:nvPr>
            <p:ph type="sldNum" sz="quarter" idx="3"/>
          </p:nvPr>
        </p:nvSpPr>
        <p:spPr bwMode="auto">
          <a:xfrm>
            <a:off x="3887788" y="8739188"/>
            <a:ext cx="2970212"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ECB6B93B-D7ED-4DDB-86A2-6B1502EFA3FD}" type="slidenum">
              <a:rPr lang="en-US"/>
              <a:pPr>
                <a:defRPr/>
              </a:pPr>
              <a:t>‹#›</a:t>
            </a:fld>
            <a:endParaRPr lang="en-US" dirty="0"/>
          </a:p>
        </p:txBody>
      </p:sp>
    </p:spTree>
    <p:extLst>
      <p:ext uri="{BB962C8B-B14F-4D97-AF65-F5344CB8AC3E}">
        <p14:creationId xmlns:p14="http://schemas.microsoft.com/office/powerpoint/2010/main" val="281246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0213"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2051" name="Rectangle 3"/>
          <p:cNvSpPr>
            <a:spLocks noGrp="1" noChangeArrowheads="1"/>
          </p:cNvSpPr>
          <p:nvPr>
            <p:ph type="dt" idx="1"/>
          </p:nvPr>
        </p:nvSpPr>
        <p:spPr bwMode="auto">
          <a:xfrm>
            <a:off x="3887788" y="0"/>
            <a:ext cx="2970212"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1135063" y="688975"/>
            <a:ext cx="4595812" cy="3446463"/>
          </a:xfrm>
          <a:prstGeom prst="rect">
            <a:avLst/>
          </a:prstGeom>
          <a:noFill/>
          <a:ln w="12700">
            <a:solidFill>
              <a:srgbClr val="000000"/>
            </a:solidFill>
            <a:miter lim="800000"/>
            <a:headEnd/>
            <a:tailEnd/>
          </a:ln>
        </p:spPr>
      </p:sp>
      <p:sp>
        <p:nvSpPr>
          <p:cNvPr id="2053" name="Rectangle 5"/>
          <p:cNvSpPr>
            <a:spLocks noGrp="1" noChangeArrowheads="1"/>
          </p:cNvSpPr>
          <p:nvPr>
            <p:ph type="body" sz="quarter" idx="3"/>
          </p:nvPr>
        </p:nvSpPr>
        <p:spPr bwMode="auto">
          <a:xfrm>
            <a:off x="838200" y="4343400"/>
            <a:ext cx="5029200" cy="4144963"/>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8739188"/>
            <a:ext cx="2970213"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2055" name="Rectangle 7"/>
          <p:cNvSpPr>
            <a:spLocks noGrp="1" noChangeArrowheads="1"/>
          </p:cNvSpPr>
          <p:nvPr>
            <p:ph type="sldNum" sz="quarter" idx="5"/>
          </p:nvPr>
        </p:nvSpPr>
        <p:spPr bwMode="auto">
          <a:xfrm>
            <a:off x="3887788" y="8739188"/>
            <a:ext cx="2970212"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982E0CA9-9149-4FA7-BF58-7839DCDE537E}" type="slidenum">
              <a:rPr lang="en-US"/>
              <a:pPr>
                <a:defRPr/>
              </a:pPr>
              <a:t>‹#›</a:t>
            </a:fld>
            <a:endParaRPr lang="en-US" dirty="0"/>
          </a:p>
        </p:txBody>
      </p:sp>
    </p:spTree>
    <p:extLst>
      <p:ext uri="{BB962C8B-B14F-4D97-AF65-F5344CB8AC3E}">
        <p14:creationId xmlns:p14="http://schemas.microsoft.com/office/powerpoint/2010/main" val="912471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859393FD-45AB-49B9-A179-C09D11564943}" type="slidenum">
              <a:rPr lang="en-US" altLang="en-US" smtClean="0"/>
              <a:pPr/>
              <a:t>1</a:t>
            </a:fld>
            <a:endParaRPr lang="en-US" altLang="en-US"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Text Box 23"/>
          <p:cNvSpPr txBox="1">
            <a:spLocks noChangeArrowheads="1"/>
          </p:cNvSpPr>
          <p:nvPr userDrawn="1"/>
        </p:nvSpPr>
        <p:spPr bwMode="auto">
          <a:xfrm>
            <a:off x="0" y="6588125"/>
            <a:ext cx="9144000"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eaLnBrk="1" hangingPunct="1">
              <a:spcBef>
                <a:spcPct val="50000"/>
              </a:spcBef>
              <a:defRPr/>
            </a:pPr>
            <a:r>
              <a:rPr lang="en-US" altLang="en-US" sz="1000" dirty="0"/>
              <a:t>Copyright © 2021 Wolters Kluwer Health | Lippincott Williams &amp; Wilkins</a:t>
            </a:r>
          </a:p>
        </p:txBody>
      </p:sp>
      <p:sp>
        <p:nvSpPr>
          <p:cNvPr id="181265" name="Rectangle 17"/>
          <p:cNvSpPr>
            <a:spLocks noGrp="1" noChangeArrowheads="1"/>
          </p:cNvSpPr>
          <p:nvPr>
            <p:ph type="ctrTitle"/>
          </p:nvPr>
        </p:nvSpPr>
        <p:spPr>
          <a:xfrm>
            <a:off x="1223963" y="3565279"/>
            <a:ext cx="6692900" cy="997196"/>
          </a:xfrm>
          <a:effectLst/>
        </p:spPr>
        <p:txBody>
          <a:bodyPr anchorCtr="1"/>
          <a:lstStyle>
            <a:lvl1pPr algn="ctr">
              <a:defRPr sz="3600"/>
            </a:lvl1pPr>
          </a:lstStyle>
          <a:p>
            <a:r>
              <a:rPr lang="en-US" dirty="0"/>
              <a:t>Click to edit Master title style</a:t>
            </a:r>
          </a:p>
        </p:txBody>
      </p:sp>
      <p:sp>
        <p:nvSpPr>
          <p:cNvPr id="181266" name="Rectangle 18"/>
          <p:cNvSpPr>
            <a:spLocks noGrp="1" noChangeArrowheads="1"/>
          </p:cNvSpPr>
          <p:nvPr>
            <p:ph type="subTitle" idx="1"/>
          </p:nvPr>
        </p:nvSpPr>
        <p:spPr>
          <a:xfrm>
            <a:off x="1371600" y="5307013"/>
            <a:ext cx="6400800" cy="533400"/>
          </a:xfrm>
        </p:spPr>
        <p:txBody>
          <a:bodyPr lIns="91440" tIns="45720" rIns="91440" bIns="45720"/>
          <a:lstStyle>
            <a:lvl1pPr marL="0" indent="0" algn="ctr">
              <a:buFontTx/>
              <a:buNone/>
              <a:defRPr sz="1800"/>
            </a:lvl1pPr>
          </a:lstStyle>
          <a:p>
            <a:r>
              <a:rPr lang="en-US"/>
              <a:t>Click to edit Master subtitle style</a:t>
            </a:r>
          </a:p>
        </p:txBody>
      </p:sp>
      <p:pic>
        <p:nvPicPr>
          <p:cNvPr id="8" name="Picture 12" descr="ppt_opener.jpg">
            <a:extLst>
              <a:ext uri="{FF2B5EF4-FFF2-40B4-BE49-F238E27FC236}">
                <a16:creationId xmlns:a16="http://schemas.microsoft.com/office/drawing/2014/main" id="{87D32898-6D73-4EA2-95DA-DFA1B464EA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95288"/>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1611313"/>
            <a:ext cx="2155825" cy="4421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200" y="1611313"/>
            <a:ext cx="6316663" cy="4421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0213" y="1611313"/>
            <a:ext cx="8524875" cy="388937"/>
          </a:xfrm>
        </p:spPr>
        <p:txBody>
          <a:bodyPr/>
          <a:lstStyle/>
          <a:p>
            <a:r>
              <a:rPr lang="en-US" dirty="0"/>
              <a:t>Click to edit Master title style</a:t>
            </a:r>
          </a:p>
        </p:txBody>
      </p:sp>
      <p:sp>
        <p:nvSpPr>
          <p:cNvPr id="3" name="Text Placeholder 2"/>
          <p:cNvSpPr>
            <a:spLocks noGrp="1"/>
          </p:cNvSpPr>
          <p:nvPr>
            <p:ph type="body" sz="half" idx="1"/>
          </p:nvPr>
        </p:nvSpPr>
        <p:spPr>
          <a:xfrm>
            <a:off x="330200" y="2346325"/>
            <a:ext cx="423068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3288" y="2346325"/>
            <a:ext cx="4230687"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30200" y="1812471"/>
            <a:ext cx="4230688" cy="4740729"/>
          </a:xfrm>
        </p:spPr>
        <p:txBody>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3288" y="1812471"/>
            <a:ext cx="4230687" cy="4740729"/>
          </a:xfrm>
        </p:spPr>
        <p:txBody>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08925" y="1310082"/>
            <a:ext cx="8637367" cy="388937"/>
          </a:xfrm>
          <a:prstGeom prst="rect">
            <a:avLst/>
          </a:prstGeom>
          <a:noFill/>
          <a:ln w="9525">
            <a:noFill/>
            <a:miter lim="800000"/>
            <a:headEnd/>
            <a:tailEnd/>
          </a:ln>
          <a:effectLst>
            <a:outerShdw dist="17961" dir="2700000" algn="ctr" rotWithShape="0">
              <a:schemeClr val="bg2"/>
            </a:outerShdw>
          </a:effectLst>
        </p:spPr>
        <p:txBody>
          <a:bodyPr vert="horz" wrap="square" lIns="0" tIns="0" rIns="0" bIns="0" numCol="1" anchor="b" anchorCtr="0" compatLnSpc="1">
            <a:prstTxWarp prst="textNoShape">
              <a:avLst/>
            </a:prstTxWarp>
            <a:spAutoFit/>
          </a:bodyPr>
          <a:lstStyle/>
          <a:p>
            <a:pPr lvl="0"/>
            <a:r>
              <a:rPr lang="en-US" altLang="en-US" dirty="0"/>
              <a:t>Click to edit Master title style</a:t>
            </a:r>
          </a:p>
        </p:txBody>
      </p:sp>
      <p:sp>
        <p:nvSpPr>
          <p:cNvPr id="1027" name="Rectangle 4"/>
          <p:cNvSpPr>
            <a:spLocks noGrp="1" noChangeArrowheads="1"/>
          </p:cNvSpPr>
          <p:nvPr>
            <p:ph type="body" idx="1"/>
          </p:nvPr>
        </p:nvSpPr>
        <p:spPr bwMode="auto">
          <a:xfrm>
            <a:off x="317843" y="1819275"/>
            <a:ext cx="8613775" cy="4762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Text Box 8"/>
          <p:cNvSpPr txBox="1">
            <a:spLocks noChangeArrowheads="1"/>
          </p:cNvSpPr>
          <p:nvPr userDrawn="1"/>
        </p:nvSpPr>
        <p:spPr bwMode="auto">
          <a:xfrm>
            <a:off x="6003925" y="6089650"/>
            <a:ext cx="2820988" cy="457200"/>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eaLnBrk="1" hangingPunct="1">
              <a:defRPr/>
            </a:pPr>
            <a:endParaRPr lang="en-US" altLang="en-US" dirty="0"/>
          </a:p>
        </p:txBody>
      </p:sp>
      <p:sp>
        <p:nvSpPr>
          <p:cNvPr id="1030" name="Text Box 11"/>
          <p:cNvSpPr txBox="1">
            <a:spLocks noChangeArrowheads="1"/>
          </p:cNvSpPr>
          <p:nvPr userDrawn="1"/>
        </p:nvSpPr>
        <p:spPr bwMode="auto">
          <a:xfrm>
            <a:off x="303213" y="6581775"/>
            <a:ext cx="8840787"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algn="r" eaLnBrk="1" hangingPunct="1">
              <a:spcBef>
                <a:spcPct val="50000"/>
              </a:spcBef>
              <a:defRPr/>
            </a:pPr>
            <a:endParaRPr lang="en-US" altLang="en-US" sz="1000" dirty="0"/>
          </a:p>
        </p:txBody>
      </p:sp>
      <p:sp>
        <p:nvSpPr>
          <p:cNvPr id="1031" name="Text Box 23"/>
          <p:cNvSpPr txBox="1">
            <a:spLocks noChangeArrowheads="1"/>
          </p:cNvSpPr>
          <p:nvPr userDrawn="1"/>
        </p:nvSpPr>
        <p:spPr bwMode="auto">
          <a:xfrm>
            <a:off x="0" y="6588125"/>
            <a:ext cx="9144000"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eaLnBrk="1" hangingPunct="1">
              <a:spcBef>
                <a:spcPct val="50000"/>
              </a:spcBef>
              <a:defRPr/>
            </a:pPr>
            <a:r>
              <a:rPr lang="en-US" altLang="en-US" sz="1000" dirty="0"/>
              <a:t>Copyright © 2021 Wolters Kluwer Health | Lippincott Williams &amp; Wilkins</a:t>
            </a:r>
          </a:p>
        </p:txBody>
      </p:sp>
      <p:pic>
        <p:nvPicPr>
          <p:cNvPr id="8" name="Picture 7" descr="WK_CMYK.jpg">
            <a:extLst>
              <a:ext uri="{FF2B5EF4-FFF2-40B4-BE49-F238E27FC236}">
                <a16:creationId xmlns:a16="http://schemas.microsoft.com/office/drawing/2014/main" id="{99044CFD-E572-4CFE-9EAC-F7D5CEA238DF}"/>
              </a:ext>
            </a:extLst>
          </p:cNvPr>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533401" y="6600825"/>
            <a:ext cx="175683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EF1DBD87-D208-4DB4-82A4-C61560F34BE9}"/>
              </a:ext>
            </a:extLst>
          </p:cNvPr>
          <p:cNvCxnSpPr/>
          <p:nvPr userDrawn="1"/>
        </p:nvCxnSpPr>
        <p:spPr>
          <a:xfrm>
            <a:off x="0" y="1295400"/>
            <a:ext cx="91440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886"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Lst>
  <p:txStyles>
    <p:titleStyle>
      <a:lvl1pPr algn="l" rtl="0" eaLnBrk="0" fontAlgn="base" hangingPunct="0">
        <a:lnSpc>
          <a:spcPct val="90000"/>
        </a:lnSpc>
        <a:spcBef>
          <a:spcPct val="0"/>
        </a:spcBef>
        <a:spcAft>
          <a:spcPct val="0"/>
        </a:spcAft>
        <a:defRPr sz="2800" b="1">
          <a:solidFill>
            <a:srgbClr val="186EC4"/>
          </a:solidFill>
          <a:latin typeface="+mj-lt"/>
          <a:ea typeface="+mj-ea"/>
          <a:cs typeface="+mj-cs"/>
        </a:defRPr>
      </a:lvl1pPr>
      <a:lvl2pPr algn="l" rtl="0" eaLnBrk="0" fontAlgn="base" hangingPunct="0">
        <a:lnSpc>
          <a:spcPct val="90000"/>
        </a:lnSpc>
        <a:spcBef>
          <a:spcPct val="0"/>
        </a:spcBef>
        <a:spcAft>
          <a:spcPct val="0"/>
        </a:spcAft>
        <a:defRPr sz="2800" b="1">
          <a:solidFill>
            <a:srgbClr val="186EC4"/>
          </a:solidFill>
          <a:latin typeface="Verdana" pitchFamily="34" charset="0"/>
        </a:defRPr>
      </a:lvl2pPr>
      <a:lvl3pPr algn="l" rtl="0" eaLnBrk="0" fontAlgn="base" hangingPunct="0">
        <a:lnSpc>
          <a:spcPct val="90000"/>
        </a:lnSpc>
        <a:spcBef>
          <a:spcPct val="0"/>
        </a:spcBef>
        <a:spcAft>
          <a:spcPct val="0"/>
        </a:spcAft>
        <a:defRPr sz="2800" b="1">
          <a:solidFill>
            <a:srgbClr val="186EC4"/>
          </a:solidFill>
          <a:latin typeface="Verdana" pitchFamily="34" charset="0"/>
        </a:defRPr>
      </a:lvl3pPr>
      <a:lvl4pPr algn="l" rtl="0" eaLnBrk="0" fontAlgn="base" hangingPunct="0">
        <a:lnSpc>
          <a:spcPct val="90000"/>
        </a:lnSpc>
        <a:spcBef>
          <a:spcPct val="0"/>
        </a:spcBef>
        <a:spcAft>
          <a:spcPct val="0"/>
        </a:spcAft>
        <a:defRPr sz="2800" b="1">
          <a:solidFill>
            <a:srgbClr val="186EC4"/>
          </a:solidFill>
          <a:latin typeface="Verdana" pitchFamily="34" charset="0"/>
        </a:defRPr>
      </a:lvl4pPr>
      <a:lvl5pPr algn="l" rtl="0" eaLnBrk="0" fontAlgn="base" hangingPunct="0">
        <a:lnSpc>
          <a:spcPct val="90000"/>
        </a:lnSpc>
        <a:spcBef>
          <a:spcPct val="0"/>
        </a:spcBef>
        <a:spcAft>
          <a:spcPct val="0"/>
        </a:spcAft>
        <a:defRPr sz="2800" b="1">
          <a:solidFill>
            <a:srgbClr val="186EC4"/>
          </a:solidFill>
          <a:latin typeface="Verdana" pitchFamily="34" charset="0"/>
        </a:defRPr>
      </a:lvl5pPr>
      <a:lvl6pPr marL="457200" algn="l" rtl="0" fontAlgn="base">
        <a:lnSpc>
          <a:spcPct val="90000"/>
        </a:lnSpc>
        <a:spcBef>
          <a:spcPct val="0"/>
        </a:spcBef>
        <a:spcAft>
          <a:spcPct val="0"/>
        </a:spcAft>
        <a:defRPr sz="2800" b="1">
          <a:solidFill>
            <a:srgbClr val="186EC4"/>
          </a:solidFill>
          <a:latin typeface="Verdana" pitchFamily="34" charset="0"/>
        </a:defRPr>
      </a:lvl6pPr>
      <a:lvl7pPr marL="914400" algn="l" rtl="0" fontAlgn="base">
        <a:lnSpc>
          <a:spcPct val="90000"/>
        </a:lnSpc>
        <a:spcBef>
          <a:spcPct val="0"/>
        </a:spcBef>
        <a:spcAft>
          <a:spcPct val="0"/>
        </a:spcAft>
        <a:defRPr sz="2800" b="1">
          <a:solidFill>
            <a:srgbClr val="186EC4"/>
          </a:solidFill>
          <a:latin typeface="Verdana" pitchFamily="34" charset="0"/>
        </a:defRPr>
      </a:lvl7pPr>
      <a:lvl8pPr marL="1371600" algn="l" rtl="0" fontAlgn="base">
        <a:lnSpc>
          <a:spcPct val="90000"/>
        </a:lnSpc>
        <a:spcBef>
          <a:spcPct val="0"/>
        </a:spcBef>
        <a:spcAft>
          <a:spcPct val="0"/>
        </a:spcAft>
        <a:defRPr sz="2800" b="1">
          <a:solidFill>
            <a:srgbClr val="186EC4"/>
          </a:solidFill>
          <a:latin typeface="Verdana" pitchFamily="34" charset="0"/>
        </a:defRPr>
      </a:lvl8pPr>
      <a:lvl9pPr marL="1828800" algn="l" rtl="0" fontAlgn="base">
        <a:lnSpc>
          <a:spcPct val="90000"/>
        </a:lnSpc>
        <a:spcBef>
          <a:spcPct val="0"/>
        </a:spcBef>
        <a:spcAft>
          <a:spcPct val="0"/>
        </a:spcAft>
        <a:defRPr sz="2800" b="1">
          <a:solidFill>
            <a:srgbClr val="186EC4"/>
          </a:solidFill>
          <a:latin typeface="Verdana" pitchFamily="34" charset="0"/>
        </a:defRPr>
      </a:lvl9pPr>
    </p:titleStyle>
    <p:bodyStyle>
      <a:lvl1pPr marL="280988" indent="-280988" algn="l" rtl="0" eaLnBrk="0" fontAlgn="base" hangingPunct="0">
        <a:lnSpc>
          <a:spcPct val="90000"/>
        </a:lnSpc>
        <a:spcBef>
          <a:spcPct val="60000"/>
        </a:spcBef>
        <a:spcAft>
          <a:spcPct val="0"/>
        </a:spcAft>
        <a:buClr>
          <a:srgbClr val="CC9900"/>
        </a:buClr>
        <a:buChar char="•"/>
        <a:defRPr sz="2200">
          <a:solidFill>
            <a:schemeClr val="tx1"/>
          </a:solidFill>
          <a:latin typeface="+mn-lt"/>
          <a:ea typeface="+mn-ea"/>
          <a:cs typeface="+mn-cs"/>
        </a:defRPr>
      </a:lvl1pPr>
      <a:lvl2pPr marL="862013" indent="-404813" algn="l" rtl="0" eaLnBrk="0" fontAlgn="base" hangingPunct="0">
        <a:lnSpc>
          <a:spcPct val="90000"/>
        </a:lnSpc>
        <a:spcBef>
          <a:spcPct val="60000"/>
        </a:spcBef>
        <a:spcAft>
          <a:spcPct val="0"/>
        </a:spcAft>
        <a:buClr>
          <a:srgbClr val="CC9900"/>
        </a:buClr>
        <a:buChar char="–"/>
        <a:defRPr sz="2200">
          <a:solidFill>
            <a:schemeClr val="tx1"/>
          </a:solidFill>
          <a:latin typeface="+mn-lt"/>
        </a:defRPr>
      </a:lvl2pPr>
      <a:lvl3pPr marL="1204913"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3pPr>
      <a:lvl4pPr marL="1600200"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4pPr>
      <a:lvl5pPr marL="2057400"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5pPr>
      <a:lvl6pPr marL="2514600" indent="-228600" algn="l" rtl="0" fontAlgn="base">
        <a:lnSpc>
          <a:spcPct val="90000"/>
        </a:lnSpc>
        <a:spcBef>
          <a:spcPct val="60000"/>
        </a:spcBef>
        <a:spcAft>
          <a:spcPct val="0"/>
        </a:spcAft>
        <a:buClr>
          <a:srgbClr val="CC9900"/>
        </a:buClr>
        <a:buChar char="•"/>
        <a:defRPr sz="2200">
          <a:solidFill>
            <a:schemeClr val="tx1"/>
          </a:solidFill>
          <a:latin typeface="+mn-lt"/>
        </a:defRPr>
      </a:lvl6pPr>
      <a:lvl7pPr marL="2971800" indent="-228600" algn="l" rtl="0" fontAlgn="base">
        <a:lnSpc>
          <a:spcPct val="90000"/>
        </a:lnSpc>
        <a:spcBef>
          <a:spcPct val="60000"/>
        </a:spcBef>
        <a:spcAft>
          <a:spcPct val="0"/>
        </a:spcAft>
        <a:buClr>
          <a:srgbClr val="CC9900"/>
        </a:buClr>
        <a:buChar char="•"/>
        <a:defRPr sz="2200">
          <a:solidFill>
            <a:schemeClr val="tx1"/>
          </a:solidFill>
          <a:latin typeface="+mn-lt"/>
        </a:defRPr>
      </a:lvl7pPr>
      <a:lvl8pPr marL="3429000" indent="-228600" algn="l" rtl="0" fontAlgn="base">
        <a:lnSpc>
          <a:spcPct val="90000"/>
        </a:lnSpc>
        <a:spcBef>
          <a:spcPct val="60000"/>
        </a:spcBef>
        <a:spcAft>
          <a:spcPct val="0"/>
        </a:spcAft>
        <a:buClr>
          <a:srgbClr val="CC9900"/>
        </a:buClr>
        <a:buChar char="•"/>
        <a:defRPr sz="2200">
          <a:solidFill>
            <a:schemeClr val="tx1"/>
          </a:solidFill>
          <a:latin typeface="+mn-lt"/>
        </a:defRPr>
      </a:lvl8pPr>
      <a:lvl9pPr marL="3886200" indent="-228600" algn="l" rtl="0" fontAlgn="base">
        <a:lnSpc>
          <a:spcPct val="90000"/>
        </a:lnSpc>
        <a:spcBef>
          <a:spcPct val="60000"/>
        </a:spcBef>
        <a:spcAft>
          <a:spcPct val="0"/>
        </a:spcAft>
        <a:buClr>
          <a:srgbClr val="CC9900"/>
        </a:buClr>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7"/>
          <p:cNvSpPr txBox="1">
            <a:spLocks/>
          </p:cNvSpPr>
          <p:nvPr/>
        </p:nvSpPr>
        <p:spPr>
          <a:xfrm>
            <a:off x="1524000" y="2971800"/>
            <a:ext cx="6386879" cy="1981200"/>
          </a:xfrm>
          <a:prstGeom prst="rect">
            <a:avLst/>
          </a:prstGeom>
          <a:solidFill>
            <a:srgbClr val="FFFFFF"/>
          </a:solidFill>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lIns="0" tIns="0" rIns="0" bIns="0">
            <a:normAutofit/>
          </a:bodyPr>
          <a:lstStyle/>
          <a:p>
            <a:pPr lvl="0" defTabSz="457200" fontAlgn="auto">
              <a:spcBef>
                <a:spcPts val="0"/>
              </a:spcBef>
              <a:spcAft>
                <a:spcPts val="0"/>
              </a:spcAft>
              <a:defRPr sz="1800" b="0"/>
            </a:pPr>
            <a:r>
              <a:rPr lang="en-US" altLang="en-US" sz="3200" b="1" dirty="0">
                <a:solidFill>
                  <a:srgbClr val="186EC4"/>
                </a:solidFill>
                <a:latin typeface="+mj-lt"/>
                <a:ea typeface="+mj-ea"/>
                <a:cs typeface="+mj-cs"/>
              </a:rPr>
              <a:t>Chapter 1:</a:t>
            </a:r>
            <a:br>
              <a:rPr lang="en-US" altLang="en-US" sz="3200" b="1" dirty="0">
                <a:solidFill>
                  <a:srgbClr val="186EC4"/>
                </a:solidFill>
                <a:latin typeface="+mj-lt"/>
                <a:ea typeface="+mj-ea"/>
                <a:cs typeface="+mj-cs"/>
              </a:rPr>
            </a:br>
            <a:br>
              <a:rPr lang="en-US" altLang="en-US" sz="3200" b="1" dirty="0">
                <a:solidFill>
                  <a:srgbClr val="186EC4"/>
                </a:solidFill>
                <a:latin typeface="+mj-lt"/>
                <a:ea typeface="+mj-ea"/>
                <a:cs typeface="+mj-cs"/>
              </a:rPr>
            </a:br>
            <a:r>
              <a:rPr lang="en-US" altLang="en-US" sz="3200" b="1" dirty="0">
                <a:solidFill>
                  <a:srgbClr val="186EC4"/>
                </a:solidFill>
                <a:latin typeface="+mj-lt"/>
                <a:ea typeface="+mj-ea"/>
                <a:cs typeface="+mj-cs"/>
              </a:rPr>
              <a:t>Foundations for the Sonography Student</a:t>
            </a:r>
            <a:endParaRPr lang="en-US" sz="3200" b="1" dirty="0">
              <a:solidFill>
                <a:srgbClr val="186EC4"/>
              </a:solidFill>
              <a:latin typeface="+mj-lt"/>
              <a:ea typeface="+mj-ea"/>
              <a:cs typeface="+mj-cs"/>
              <a:sym typeface="Calibri"/>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308925" y="841984"/>
            <a:ext cx="8637367" cy="388937"/>
          </a:xfrm>
        </p:spPr>
        <p:txBody>
          <a:bodyPr/>
          <a:lstStyle>
            <a:lvl1pPr algn="l" defTabSz="452627">
              <a:defRPr sz="2178"/>
            </a:lvl1pPr>
          </a:lstStyle>
          <a:p>
            <a:pPr lvl="0"/>
            <a:r>
              <a:rPr lang="en-US" sz="2800" dirty="0"/>
              <a:t>Financial Preparedness</a:t>
            </a:r>
          </a:p>
        </p:txBody>
      </p:sp>
      <p:sp>
        <p:nvSpPr>
          <p:cNvPr id="45" name="Shape 45"/>
          <p:cNvSpPr>
            <a:spLocks noGrp="1"/>
          </p:cNvSpPr>
          <p:nvPr>
            <p:ph idx="1"/>
          </p:nvPr>
        </p:nvSpPr>
        <p:spPr>
          <a:xfrm>
            <a:off x="270999" y="1547578"/>
            <a:ext cx="8613775" cy="4612599"/>
          </a:xfrm>
        </p:spPr>
        <p:txBody>
          <a:bodyPr/>
          <a:lstStyle/>
          <a:p>
            <a:pPr lvl="0"/>
            <a:r>
              <a:rPr lang="en-US" sz="1600" dirty="0"/>
              <a:t>Annual salaries vary per specialty.</a:t>
            </a:r>
          </a:p>
          <a:p>
            <a:pPr lvl="1"/>
            <a:r>
              <a:rPr lang="en-US" sz="1600" dirty="0"/>
              <a:t>In 2018, the Society of Diagnostic Medical Sonography (SDMS) reported that the median base hourly wage for a sonographer was $35.16.</a:t>
            </a:r>
          </a:p>
          <a:p>
            <a:pPr lvl="1"/>
            <a:r>
              <a:rPr lang="en-US" sz="1600" dirty="0"/>
              <a:t>The career is in demand!</a:t>
            </a:r>
          </a:p>
          <a:p>
            <a:pPr lvl="0"/>
            <a:r>
              <a:rPr lang="en-US" sz="1600" dirty="0"/>
              <a:t>You must be financially prepared for your education.</a:t>
            </a:r>
          </a:p>
          <a:p>
            <a:pPr lvl="1"/>
            <a:r>
              <a:rPr lang="en-US" sz="1600" dirty="0"/>
              <a:t>Develop a budget.</a:t>
            </a:r>
          </a:p>
          <a:p>
            <a:pPr lvl="1"/>
            <a:r>
              <a:rPr lang="en-US" sz="1600" dirty="0"/>
              <a:t>Consider working during school.</a:t>
            </a:r>
          </a:p>
          <a:p>
            <a:pPr lvl="2"/>
            <a:r>
              <a:rPr lang="en-US" sz="1600" dirty="0"/>
              <a:t>Do not overextend yourself; physical exhaustion can lead to a lack of focus.</a:t>
            </a:r>
          </a:p>
          <a:p>
            <a:pPr lvl="1"/>
            <a:r>
              <a:rPr lang="en-US" sz="1600" dirty="0"/>
              <a:t>Consider seeking financial assistance.</a:t>
            </a:r>
          </a:p>
          <a:p>
            <a:pPr lvl="2"/>
            <a:r>
              <a:rPr lang="en-US" sz="1600" dirty="0"/>
              <a:t>Employers may offer support.</a:t>
            </a:r>
          </a:p>
          <a:p>
            <a:pPr lvl="2"/>
            <a:r>
              <a:rPr lang="en-US" sz="1600" dirty="0"/>
              <a:t>State and federal programs offer low-interest loans, gifts, grants, and scholarships.</a:t>
            </a:r>
          </a:p>
          <a:p>
            <a:pPr lvl="2"/>
            <a:r>
              <a:rPr lang="en-US" sz="1600" dirty="0"/>
              <a:t>Consult your tax advisor about incentives for students.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8925" y="820212"/>
            <a:ext cx="8637367" cy="388937"/>
          </a:xfrm>
        </p:spPr>
        <p:txBody>
          <a:bodyPr/>
          <a:lstStyle/>
          <a:p>
            <a:pPr lvl="0"/>
            <a:r>
              <a:rPr lang="en-US" dirty="0">
                <a:sym typeface="Trebuchet MS"/>
              </a:rPr>
              <a:t>Money Saving Tips</a:t>
            </a:r>
            <a:endParaRPr lang="en-US" dirty="0"/>
          </a:p>
        </p:txBody>
      </p:sp>
      <p:pic>
        <p:nvPicPr>
          <p:cNvPr id="2" name="Picture 2"/>
          <p:cNvPicPr>
            <a:picLocks noChangeAspect="1" noChangeArrowheads="1"/>
          </p:cNvPicPr>
          <p:nvPr/>
        </p:nvPicPr>
        <p:blipFill>
          <a:blip r:embed="rId2" cstate="print"/>
          <a:srcRect/>
          <a:stretch>
            <a:fillRect/>
          </a:stretch>
        </p:blipFill>
        <p:spPr bwMode="auto">
          <a:xfrm>
            <a:off x="1409699" y="1523237"/>
            <a:ext cx="6430735" cy="4744049"/>
          </a:xfrm>
          <a:prstGeom prst="rect">
            <a:avLst/>
          </a:prstGeom>
          <a:noFill/>
          <a:ln w="9525">
            <a:noFill/>
            <a:miter lim="800000"/>
            <a:headEnd/>
            <a:tailEnd/>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308925" y="787554"/>
            <a:ext cx="8637367" cy="388937"/>
          </a:xfrm>
        </p:spPr>
        <p:txBody>
          <a:bodyPr/>
          <a:lstStyle>
            <a:lvl1pPr algn="l" defTabSz="452627">
              <a:defRPr sz="2178"/>
            </a:lvl1pPr>
          </a:lstStyle>
          <a:p>
            <a:pPr lvl="0"/>
            <a:r>
              <a:rPr lang="en-US" sz="2800" dirty="0"/>
              <a:t>Financial Preparedness (cont.)</a:t>
            </a:r>
          </a:p>
        </p:txBody>
      </p:sp>
      <p:sp>
        <p:nvSpPr>
          <p:cNvPr id="45" name="Shape 45"/>
          <p:cNvSpPr>
            <a:spLocks noGrp="1"/>
          </p:cNvSpPr>
          <p:nvPr>
            <p:ph idx="1"/>
          </p:nvPr>
        </p:nvSpPr>
        <p:spPr/>
        <p:txBody>
          <a:bodyPr/>
          <a:lstStyle/>
          <a:p>
            <a:pPr lvl="0"/>
            <a:r>
              <a:rPr lang="en-US" dirty="0"/>
              <a:t>Federal student aid applications are available online at www.fafsa.ed.gov.</a:t>
            </a:r>
          </a:p>
          <a:p>
            <a:pPr lvl="0"/>
            <a:r>
              <a:rPr lang="en-US" dirty="0"/>
              <a:t>Also, secondary forms of savings that some may be eligible to receive include tax credits for both tuition and fees.</a:t>
            </a:r>
          </a:p>
          <a:p>
            <a:pPr lvl="0"/>
            <a:r>
              <a:rPr lang="en-US" dirty="0"/>
              <a:t>It would be wise to consult your tax advisor while in school to determine what tax incentives exist for full-time students, as these may vary from year to year.</a:t>
            </a:r>
          </a:p>
          <a:p>
            <a:pPr lvl="0"/>
            <a:r>
              <a:rPr lang="en-US" dirty="0"/>
              <a:t>Seek help when needed, and take advantage of student support services, your academic advisors, and student counseling when you encounter financial strain.</a:t>
            </a:r>
          </a:p>
        </p:txBody>
      </p:sp>
    </p:spTree>
    <p:extLst>
      <p:ext uri="{BB962C8B-B14F-4D97-AF65-F5344CB8AC3E}">
        <p14:creationId xmlns:p14="http://schemas.microsoft.com/office/powerpoint/2010/main" val="96752895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308925" y="765782"/>
            <a:ext cx="8637367" cy="388937"/>
          </a:xfrm>
        </p:spPr>
        <p:txBody>
          <a:bodyPr/>
          <a:lstStyle>
            <a:lvl1pPr algn="l" defTabSz="452627">
              <a:defRPr sz="2178"/>
            </a:lvl1pPr>
          </a:lstStyle>
          <a:p>
            <a:pPr lvl="0"/>
            <a:r>
              <a:rPr lang="en-US" sz="2800" dirty="0"/>
              <a:t>Emotional Stability and Support</a:t>
            </a:r>
          </a:p>
        </p:txBody>
      </p:sp>
      <p:sp>
        <p:nvSpPr>
          <p:cNvPr id="57" name="Shape 57"/>
          <p:cNvSpPr>
            <a:spLocks noGrp="1"/>
          </p:cNvSpPr>
          <p:nvPr>
            <p:ph sz="half" idx="1"/>
          </p:nvPr>
        </p:nvSpPr>
        <p:spPr>
          <a:xfrm>
            <a:off x="330199" y="1812471"/>
            <a:ext cx="4841875" cy="4740729"/>
          </a:xfrm>
        </p:spPr>
        <p:txBody>
          <a:bodyPr/>
          <a:lstStyle/>
          <a:p>
            <a:pPr lvl="0"/>
            <a:r>
              <a:rPr lang="en-US" dirty="0"/>
              <a:t>A person who is mentally healthy is able to maintain a state of emotional balance on most days.</a:t>
            </a:r>
          </a:p>
          <a:p>
            <a:pPr lvl="0"/>
            <a:r>
              <a:rPr lang="en-US" dirty="0"/>
              <a:t>Stress can drag us down, causing the scale to tip out of balance, but a person who is mentally healthy is able to adjust to the stress and return to a state of emotional balance.</a:t>
            </a:r>
          </a:p>
        </p:txBody>
      </p:sp>
      <p:pic>
        <p:nvPicPr>
          <p:cNvPr id="2050" name="Picture 2"/>
          <p:cNvPicPr>
            <a:picLocks noChangeAspect="1" noChangeArrowheads="1"/>
          </p:cNvPicPr>
          <p:nvPr/>
        </p:nvPicPr>
        <p:blipFill>
          <a:blip r:embed="rId2" cstate="print"/>
          <a:srcRect/>
          <a:stretch>
            <a:fillRect/>
          </a:stretch>
        </p:blipFill>
        <p:spPr bwMode="auto">
          <a:xfrm>
            <a:off x="5572125" y="1791933"/>
            <a:ext cx="3105150" cy="4704117"/>
          </a:xfrm>
          <a:prstGeom prst="rect">
            <a:avLst/>
          </a:prstGeom>
          <a:noFill/>
          <a:ln w="9525">
            <a:noFill/>
            <a:miter lim="800000"/>
            <a:headEnd/>
            <a:tailEnd/>
          </a:ln>
        </p:spPr>
      </p:pic>
    </p:spTree>
    <p:extLst>
      <p:ext uri="{BB962C8B-B14F-4D97-AF65-F5344CB8AC3E}">
        <p14:creationId xmlns:p14="http://schemas.microsoft.com/office/powerpoint/2010/main" val="5728508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308925" y="787554"/>
            <a:ext cx="8637367" cy="388937"/>
          </a:xfrm>
        </p:spPr>
        <p:txBody>
          <a:bodyPr/>
          <a:lstStyle>
            <a:lvl1pPr algn="l" defTabSz="452627">
              <a:defRPr sz="2178"/>
            </a:lvl1pPr>
          </a:lstStyle>
          <a:p>
            <a:pPr lvl="0"/>
            <a:r>
              <a:rPr lang="en-US" sz="2800" dirty="0"/>
              <a:t>Emotional Stability and Support (cont.)</a:t>
            </a:r>
          </a:p>
        </p:txBody>
      </p:sp>
      <p:sp>
        <p:nvSpPr>
          <p:cNvPr id="57" name="Shape 57"/>
          <p:cNvSpPr>
            <a:spLocks noGrp="1"/>
          </p:cNvSpPr>
          <p:nvPr>
            <p:ph idx="1"/>
          </p:nvPr>
        </p:nvSpPr>
        <p:spPr>
          <a:xfrm>
            <a:off x="308475" y="1613161"/>
            <a:ext cx="8641880" cy="4968614"/>
          </a:xfrm>
        </p:spPr>
        <p:txBody>
          <a:bodyPr/>
          <a:lstStyle/>
          <a:p>
            <a:pPr lvl="0"/>
            <a:r>
              <a:rPr lang="en-US" dirty="0"/>
              <a:t>Tell your loved ones about the demands on your time.</a:t>
            </a:r>
          </a:p>
          <a:p>
            <a:pPr lvl="0"/>
            <a:r>
              <a:rPr lang="en-US" dirty="0"/>
              <a:t>Seek engagement with friends and family during stressful times.</a:t>
            </a:r>
          </a:p>
          <a:p>
            <a:pPr lvl="0"/>
            <a:r>
              <a:rPr lang="en-US" dirty="0"/>
              <a:t>Consider involving your family and friends in your studies.</a:t>
            </a:r>
          </a:p>
          <a:p>
            <a:pPr lvl="1"/>
            <a:r>
              <a:rPr lang="en-US" dirty="0"/>
              <a:t>Tell them about assignments.</a:t>
            </a:r>
          </a:p>
          <a:p>
            <a:pPr lvl="1"/>
            <a:r>
              <a:rPr lang="en-US" dirty="0"/>
              <a:t>Seek their help in studying for tests and practicing patient positioning and procedures.</a:t>
            </a:r>
          </a:p>
          <a:p>
            <a:pPr lvl="0"/>
            <a:r>
              <a:rPr lang="en-US" dirty="0"/>
              <a:t>Seek engagement with other students, sonographers, and faculty members.</a:t>
            </a:r>
          </a:p>
          <a:p>
            <a:pPr lvl="1"/>
            <a:r>
              <a:rPr lang="en-US" dirty="0"/>
              <a:t>Your program may offer student mentoring.</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308925" y="754896"/>
            <a:ext cx="8637367" cy="388937"/>
          </a:xfrm>
        </p:spPr>
        <p:txBody>
          <a:bodyPr/>
          <a:lstStyle>
            <a:lvl1pPr algn="l" defTabSz="452627">
              <a:defRPr sz="2178"/>
            </a:lvl1pPr>
          </a:lstStyle>
          <a:p>
            <a:pPr lvl="0"/>
            <a:r>
              <a:rPr lang="en-US" sz="2800" dirty="0"/>
              <a:t>Physical Well-Being</a:t>
            </a:r>
          </a:p>
        </p:txBody>
      </p:sp>
      <p:sp>
        <p:nvSpPr>
          <p:cNvPr id="63" name="Shape 63"/>
          <p:cNvSpPr>
            <a:spLocks noGrp="1"/>
          </p:cNvSpPr>
          <p:nvPr>
            <p:ph idx="1"/>
          </p:nvPr>
        </p:nvSpPr>
        <p:spPr>
          <a:xfrm>
            <a:off x="308475" y="1594423"/>
            <a:ext cx="8641880" cy="4987352"/>
          </a:xfrm>
        </p:spPr>
        <p:txBody>
          <a:bodyPr/>
          <a:lstStyle/>
          <a:p>
            <a:pPr lvl="0"/>
            <a:r>
              <a:rPr lang="en-US" sz="1800" dirty="0"/>
              <a:t>Before beginning sonography programs, students often must undergo a physical examination including:</a:t>
            </a:r>
          </a:p>
          <a:p>
            <a:pPr lvl="1"/>
            <a:r>
              <a:rPr lang="en-US" sz="1800" dirty="0"/>
              <a:t>Immunization</a:t>
            </a:r>
          </a:p>
          <a:p>
            <a:pPr lvl="1"/>
            <a:r>
              <a:rPr lang="en-US" sz="1800" dirty="0"/>
              <a:t>Laboratory tests</a:t>
            </a:r>
          </a:p>
          <a:p>
            <a:pPr lvl="1"/>
            <a:r>
              <a:rPr lang="en-US" sz="1800" dirty="0"/>
              <a:t>Drug screening</a:t>
            </a:r>
          </a:p>
          <a:p>
            <a:pPr lvl="2"/>
            <a:r>
              <a:rPr lang="en-US" sz="1800" dirty="0"/>
              <a:t>A positive result can lead to dismissal from your program or job.</a:t>
            </a:r>
          </a:p>
          <a:p>
            <a:pPr lvl="0"/>
            <a:r>
              <a:rPr lang="en-US" sz="1800" dirty="0"/>
              <a:t>Tips for maintaining your physical well-being include:</a:t>
            </a:r>
          </a:p>
          <a:p>
            <a:pPr lvl="1"/>
            <a:r>
              <a:rPr lang="en-US" sz="1800" dirty="0"/>
              <a:t>Regular exercise</a:t>
            </a:r>
          </a:p>
          <a:p>
            <a:pPr lvl="1"/>
            <a:r>
              <a:rPr lang="en-US" sz="1800" dirty="0"/>
              <a:t>A well-balanced diet</a:t>
            </a:r>
          </a:p>
          <a:p>
            <a:pPr lvl="1"/>
            <a:r>
              <a:rPr lang="en-US" sz="1800" dirty="0"/>
              <a:t>Adequate sleep</a:t>
            </a:r>
          </a:p>
          <a:p>
            <a:pPr lvl="1"/>
            <a:r>
              <a:rPr lang="en-US" sz="1800" dirty="0"/>
              <a:t>Taking breaks from studying to engage in physical activity</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xfrm>
            <a:off x="308925" y="787554"/>
            <a:ext cx="8637367" cy="388937"/>
          </a:xfrm>
        </p:spPr>
        <p:txBody>
          <a:bodyPr/>
          <a:lstStyle>
            <a:lvl1pPr algn="l" defTabSz="452627">
              <a:defRPr sz="2178"/>
            </a:lvl1pPr>
          </a:lstStyle>
          <a:p>
            <a:pPr lvl="0"/>
            <a:r>
              <a:rPr lang="en-US" sz="2800" dirty="0"/>
              <a:t>Time Management</a:t>
            </a:r>
          </a:p>
        </p:txBody>
      </p:sp>
      <p:sp>
        <p:nvSpPr>
          <p:cNvPr id="69" name="Shape 69"/>
          <p:cNvSpPr>
            <a:spLocks noGrp="1"/>
          </p:cNvSpPr>
          <p:nvPr>
            <p:ph idx="1"/>
          </p:nvPr>
        </p:nvSpPr>
        <p:spPr>
          <a:xfrm>
            <a:off x="308475" y="1510103"/>
            <a:ext cx="8641880" cy="5071672"/>
          </a:xfrm>
        </p:spPr>
        <p:txBody>
          <a:bodyPr/>
          <a:lstStyle/>
          <a:p>
            <a:pPr lvl="0"/>
            <a:r>
              <a:rPr lang="en-US" dirty="0"/>
              <a:t>Time management is crucial, but finding a balance in your life may be challenging. Work to develop your time management skills.</a:t>
            </a:r>
          </a:p>
        </p:txBody>
      </p:sp>
      <p:pic>
        <p:nvPicPr>
          <p:cNvPr id="2" name="Picture 2"/>
          <p:cNvPicPr>
            <a:picLocks noChangeAspect="1" noChangeArrowheads="1"/>
          </p:cNvPicPr>
          <p:nvPr/>
        </p:nvPicPr>
        <p:blipFill>
          <a:blip r:embed="rId2" cstate="print"/>
          <a:srcRect/>
          <a:stretch>
            <a:fillRect/>
          </a:stretch>
        </p:blipFill>
        <p:spPr bwMode="auto">
          <a:xfrm>
            <a:off x="2025051" y="2585490"/>
            <a:ext cx="5204579" cy="3705225"/>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308925" y="809326"/>
            <a:ext cx="8637367" cy="388937"/>
          </a:xfrm>
        </p:spPr>
        <p:txBody>
          <a:bodyPr/>
          <a:lstStyle>
            <a:lvl1pPr algn="l" defTabSz="452627">
              <a:defRPr sz="2178"/>
            </a:lvl1pPr>
          </a:lstStyle>
          <a:p>
            <a:pPr lvl="0"/>
            <a:r>
              <a:rPr lang="en-US" sz="2800" dirty="0"/>
              <a:t>Establishing Personal Goals</a:t>
            </a:r>
          </a:p>
        </p:txBody>
      </p:sp>
      <p:sp>
        <p:nvSpPr>
          <p:cNvPr id="63" name="Shape 63"/>
          <p:cNvSpPr>
            <a:spLocks noGrp="1"/>
          </p:cNvSpPr>
          <p:nvPr>
            <p:ph idx="1"/>
          </p:nvPr>
        </p:nvSpPr>
        <p:spPr>
          <a:xfrm>
            <a:off x="308475" y="1622530"/>
            <a:ext cx="8641880" cy="4959245"/>
          </a:xfrm>
        </p:spPr>
        <p:txBody>
          <a:bodyPr/>
          <a:lstStyle/>
          <a:p>
            <a:pPr lvl="0"/>
            <a:r>
              <a:rPr lang="en-US" dirty="0"/>
              <a:t>Personal goals can be described as subjectively meaningful aspirations that individuals pursue as they go through life.</a:t>
            </a:r>
          </a:p>
          <a:p>
            <a:pPr lvl="0"/>
            <a:r>
              <a:rPr lang="en-US" dirty="0"/>
              <a:t>Goals can be described as short-term, medium-term, or long-term.</a:t>
            </a:r>
          </a:p>
          <a:p>
            <a:pPr lvl="0"/>
            <a:r>
              <a:rPr lang="en-US" dirty="0"/>
              <a:t>Short-term goals as urgent, medium-term goals are reachable in 1 to 5 years, and long-term goals are achievable in more than 5 years.</a:t>
            </a:r>
          </a:p>
          <a:p>
            <a:pPr lvl="0"/>
            <a:r>
              <a:rPr lang="en-US" dirty="0"/>
              <a:t>Most people arrange their goals using a hierarchical organization; thus, placing the most urgent goals first and long-term goals last is a traditional way to consolidate goals.</a:t>
            </a:r>
          </a:p>
        </p:txBody>
      </p:sp>
    </p:spTree>
    <p:extLst>
      <p:ext uri="{BB962C8B-B14F-4D97-AF65-F5344CB8AC3E}">
        <p14:creationId xmlns:p14="http://schemas.microsoft.com/office/powerpoint/2010/main" val="38958158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xfrm>
            <a:off x="308925" y="744010"/>
            <a:ext cx="8637367" cy="388937"/>
          </a:xfrm>
        </p:spPr>
        <p:txBody>
          <a:bodyPr/>
          <a:lstStyle>
            <a:lvl1pPr algn="l" defTabSz="452627">
              <a:defRPr sz="2178"/>
            </a:lvl1pPr>
          </a:lstStyle>
          <a:p>
            <a:pPr lvl="0"/>
            <a:r>
              <a:rPr lang="en-US" sz="2800" dirty="0"/>
              <a:t>Time Management (cont.)</a:t>
            </a:r>
          </a:p>
        </p:txBody>
      </p:sp>
      <p:sp>
        <p:nvSpPr>
          <p:cNvPr id="69" name="Shape 69"/>
          <p:cNvSpPr>
            <a:spLocks noGrp="1"/>
          </p:cNvSpPr>
          <p:nvPr>
            <p:ph idx="1"/>
          </p:nvPr>
        </p:nvSpPr>
        <p:spPr>
          <a:xfrm>
            <a:off x="308475" y="1463259"/>
            <a:ext cx="8641880" cy="5118516"/>
          </a:xfrm>
        </p:spPr>
        <p:txBody>
          <a:bodyPr/>
          <a:lstStyle/>
          <a:p>
            <a:r>
              <a:rPr lang="en-US" dirty="0">
                <a:sym typeface="Calibri"/>
              </a:rPr>
              <a:t>Three fundamental steps in time management</a:t>
            </a:r>
          </a:p>
        </p:txBody>
      </p:sp>
      <p:pic>
        <p:nvPicPr>
          <p:cNvPr id="3074" name="Picture 2"/>
          <p:cNvPicPr>
            <a:picLocks noChangeAspect="1" noChangeArrowheads="1"/>
          </p:cNvPicPr>
          <p:nvPr/>
        </p:nvPicPr>
        <p:blipFill>
          <a:blip r:embed="rId2" cstate="print"/>
          <a:srcRect/>
          <a:stretch>
            <a:fillRect/>
          </a:stretch>
        </p:blipFill>
        <p:spPr bwMode="auto">
          <a:xfrm>
            <a:off x="2297480" y="2049413"/>
            <a:ext cx="4654096" cy="4206660"/>
          </a:xfrm>
          <a:prstGeom prst="rect">
            <a:avLst/>
          </a:prstGeom>
          <a:noFill/>
          <a:ln w="9525">
            <a:noFill/>
            <a:miter lim="800000"/>
            <a:headEnd/>
            <a:tailEnd/>
          </a:ln>
        </p:spPr>
      </p:pic>
    </p:spTree>
    <p:extLst>
      <p:ext uri="{BB962C8B-B14F-4D97-AF65-F5344CB8AC3E}">
        <p14:creationId xmlns:p14="http://schemas.microsoft.com/office/powerpoint/2010/main" val="313760499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308925" y="863756"/>
            <a:ext cx="8637367" cy="388937"/>
          </a:xfrm>
        </p:spPr>
        <p:txBody>
          <a:bodyPr/>
          <a:lstStyle>
            <a:lvl1pPr algn="l" defTabSz="452627">
              <a:defRPr sz="2178"/>
            </a:lvl1pPr>
          </a:lstStyle>
          <a:p>
            <a:pPr lvl="0"/>
            <a:r>
              <a:rPr lang="en-US" sz="2800" dirty="0"/>
              <a:t>Establishing Educational Goals</a:t>
            </a:r>
          </a:p>
        </p:txBody>
      </p:sp>
      <p:sp>
        <p:nvSpPr>
          <p:cNvPr id="63" name="Shape 63"/>
          <p:cNvSpPr>
            <a:spLocks noGrp="1"/>
          </p:cNvSpPr>
          <p:nvPr>
            <p:ph idx="1"/>
          </p:nvPr>
        </p:nvSpPr>
        <p:spPr>
          <a:xfrm>
            <a:off x="308475" y="1556948"/>
            <a:ext cx="8641880" cy="5024827"/>
          </a:xfrm>
        </p:spPr>
        <p:txBody>
          <a:bodyPr/>
          <a:lstStyle/>
          <a:p>
            <a:pPr lvl="0"/>
            <a:r>
              <a:rPr lang="en-US" sz="2100" dirty="0"/>
              <a:t>An educational goal may be to simply pass a test or to obtain your degree. Of course, educational and personal goals often overlap.</a:t>
            </a:r>
          </a:p>
          <a:p>
            <a:pPr lvl="0"/>
            <a:r>
              <a:rPr lang="en-US" sz="2100" dirty="0"/>
              <a:t>An example of a long-term educational goal for you is hopefully to become a certified sonographer in your chosen specialty area, or perhaps even becoming a multicredentialed sonographer.</a:t>
            </a:r>
          </a:p>
          <a:p>
            <a:pPr lvl="0"/>
            <a:r>
              <a:rPr lang="en-US" sz="2100" dirty="0"/>
              <a:t>Short-term goals and medium-term goals can exist solitarily or can be combined and realized as a means of obtaining a long-term goal.</a:t>
            </a:r>
          </a:p>
          <a:p>
            <a:pPr lvl="0"/>
            <a:r>
              <a:rPr lang="en-US" sz="2100" dirty="0"/>
              <a:t>An example of a goal in the classroom is that of preparing and doing well on tests (short-term goals) in the hopes of achieving an excellent grade for the course (long-term goal).</a:t>
            </a:r>
          </a:p>
        </p:txBody>
      </p:sp>
    </p:spTree>
    <p:extLst>
      <p:ext uri="{BB962C8B-B14F-4D97-AF65-F5344CB8AC3E}">
        <p14:creationId xmlns:p14="http://schemas.microsoft.com/office/powerpoint/2010/main" val="31479937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08925" y="818754"/>
            <a:ext cx="8637367" cy="388937"/>
          </a:xfrm>
        </p:spPr>
        <p:txBody>
          <a:bodyPr/>
          <a:lstStyle/>
          <a:p>
            <a:r>
              <a:rPr lang="en-US" dirty="0"/>
              <a:t>Chapter Objectives</a:t>
            </a:r>
          </a:p>
        </p:txBody>
      </p:sp>
      <p:sp>
        <p:nvSpPr>
          <p:cNvPr id="13" name="Content Placeholder 12"/>
          <p:cNvSpPr>
            <a:spLocks noGrp="1"/>
          </p:cNvSpPr>
          <p:nvPr>
            <p:ph idx="1"/>
          </p:nvPr>
        </p:nvSpPr>
        <p:spPr>
          <a:xfrm>
            <a:off x="317843" y="1437131"/>
            <a:ext cx="8613775" cy="4762500"/>
          </a:xfrm>
        </p:spPr>
        <p:txBody>
          <a:bodyPr/>
          <a:lstStyle/>
          <a:p>
            <a:pPr lvl="0"/>
            <a:r>
              <a:rPr lang="en-US" dirty="0"/>
              <a:t>Briefly explore vital concepts related to student success in sonography, including the anticipation of stress and goal setting.</a:t>
            </a:r>
          </a:p>
          <a:p>
            <a:pPr lvl="0"/>
            <a:r>
              <a:rPr lang="en-US" dirty="0"/>
              <a:t>Offer insight into classroom and clinical survival skills for sonography students.</a:t>
            </a:r>
          </a:p>
          <a:p>
            <a:pPr lvl="0"/>
            <a:r>
              <a:rPr lang="en-US" dirty="0"/>
              <a:t>Understand workflow in the hospital setting.</a:t>
            </a:r>
          </a:p>
          <a:p>
            <a:pPr lvl="0"/>
            <a:r>
              <a:rPr lang="en-US" dirty="0"/>
              <a:t>Appreciate the different imaging modalities that a sonography student will encounter while in the hospital or office setting.</a:t>
            </a:r>
          </a:p>
          <a:p>
            <a:pPr lvl="0"/>
            <a:r>
              <a:rPr lang="en-US" dirty="0"/>
              <a:t>Recognize how vital critical thinking skills are in the sonography profession.</a:t>
            </a:r>
            <a:endParaRPr lang="en-US" dirty="0">
              <a:sym typeface="Times"/>
            </a:endParaRPr>
          </a:p>
        </p:txBody>
      </p:sp>
    </p:spTree>
    <p:extLst>
      <p:ext uri="{BB962C8B-B14F-4D97-AF65-F5344CB8AC3E}">
        <p14:creationId xmlns:p14="http://schemas.microsoft.com/office/powerpoint/2010/main" val="1994102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308925" y="820212"/>
            <a:ext cx="8637367" cy="388937"/>
          </a:xfrm>
        </p:spPr>
        <p:txBody>
          <a:bodyPr/>
          <a:lstStyle>
            <a:lvl1pPr algn="l" defTabSz="452627">
              <a:defRPr sz="2178"/>
            </a:lvl1pPr>
          </a:lstStyle>
          <a:p>
            <a:pPr lvl="0"/>
            <a:r>
              <a:rPr lang="en-US" sz="2800" dirty="0"/>
              <a:t>Establishing Educational Goals (cont.)</a:t>
            </a:r>
          </a:p>
        </p:txBody>
      </p:sp>
      <p:pic>
        <p:nvPicPr>
          <p:cNvPr id="2" name="Picture 2"/>
          <p:cNvPicPr>
            <a:picLocks noChangeAspect="1" noChangeArrowheads="1"/>
          </p:cNvPicPr>
          <p:nvPr/>
        </p:nvPicPr>
        <p:blipFill>
          <a:blip r:embed="rId2" cstate="print"/>
          <a:srcRect/>
          <a:stretch>
            <a:fillRect/>
          </a:stretch>
        </p:blipFill>
        <p:spPr bwMode="auto">
          <a:xfrm>
            <a:off x="1266825" y="1532060"/>
            <a:ext cx="6656159" cy="4693655"/>
          </a:xfrm>
          <a:prstGeom prst="rect">
            <a:avLst/>
          </a:prstGeom>
          <a:noFill/>
          <a:ln w="9525">
            <a:noFill/>
            <a:miter lim="800000"/>
            <a:headEnd/>
            <a:tailEn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xfrm>
            <a:off x="308925" y="841984"/>
            <a:ext cx="8637367" cy="388937"/>
          </a:xfrm>
        </p:spPr>
        <p:txBody>
          <a:bodyPr/>
          <a:lstStyle>
            <a:lvl1pPr algn="l" defTabSz="452627">
              <a:defRPr sz="2178"/>
            </a:lvl1pPr>
          </a:lstStyle>
          <a:p>
            <a:pPr lvl="0"/>
            <a:r>
              <a:rPr lang="en-US" sz="2800" dirty="0"/>
              <a:t>Classroom Survival Skills</a:t>
            </a:r>
          </a:p>
        </p:txBody>
      </p:sp>
      <p:sp>
        <p:nvSpPr>
          <p:cNvPr id="81" name="Shape 81"/>
          <p:cNvSpPr>
            <a:spLocks noGrp="1"/>
          </p:cNvSpPr>
          <p:nvPr>
            <p:ph idx="1"/>
          </p:nvPr>
        </p:nvSpPr>
        <p:spPr>
          <a:xfrm>
            <a:off x="308475" y="1594423"/>
            <a:ext cx="8641880" cy="4987352"/>
          </a:xfrm>
        </p:spPr>
        <p:txBody>
          <a:bodyPr/>
          <a:lstStyle/>
          <a:p>
            <a:pPr lvl="0"/>
            <a:r>
              <a:rPr lang="en-US" sz="1800" dirty="0"/>
              <a:t>Successful students have numerous skills in common, including:</a:t>
            </a:r>
          </a:p>
          <a:p>
            <a:pPr lvl="1"/>
            <a:r>
              <a:rPr lang="en-US" sz="1800" dirty="0"/>
              <a:t>Sitting near the front of the classroom</a:t>
            </a:r>
          </a:p>
          <a:p>
            <a:pPr lvl="1"/>
            <a:r>
              <a:rPr lang="en-US" sz="1800" dirty="0"/>
              <a:t>Having healthy snacks before lectures</a:t>
            </a:r>
          </a:p>
          <a:p>
            <a:pPr lvl="1"/>
            <a:r>
              <a:rPr lang="en-US" sz="1800" dirty="0"/>
              <a:t>Taking good notes</a:t>
            </a:r>
          </a:p>
          <a:p>
            <a:pPr lvl="1"/>
            <a:r>
              <a:rPr lang="en-US" sz="1800" dirty="0"/>
              <a:t>Asking questions to seek clarity</a:t>
            </a:r>
          </a:p>
          <a:p>
            <a:pPr lvl="1"/>
            <a:r>
              <a:rPr lang="en-US" sz="1800" dirty="0"/>
              <a:t>Efficiently preparing for tests</a:t>
            </a:r>
          </a:p>
          <a:p>
            <a:pPr lvl="0"/>
            <a:r>
              <a:rPr lang="en-US" sz="1800" dirty="0"/>
              <a:t>It is easy to become overwhelmed when encountering a large amount of complicated information. Develop classroom survival skills in the following areas:</a:t>
            </a:r>
          </a:p>
          <a:p>
            <a:pPr lvl="1"/>
            <a:r>
              <a:rPr lang="en-US" sz="1800" dirty="0"/>
              <a:t>Pertinent coursework</a:t>
            </a:r>
          </a:p>
          <a:p>
            <a:pPr lvl="1"/>
            <a:r>
              <a:rPr lang="en-US" sz="1800" dirty="0"/>
              <a:t>Preparing for tests</a:t>
            </a:r>
          </a:p>
          <a:p>
            <a:pPr lvl="1"/>
            <a:r>
              <a:rPr lang="en-US" sz="1800" dirty="0"/>
              <a:t>Maintaining motivation in the classroom</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xfrm>
            <a:off x="308925" y="820212"/>
            <a:ext cx="8637367" cy="388937"/>
          </a:xfrm>
        </p:spPr>
        <p:txBody>
          <a:bodyPr/>
          <a:lstStyle>
            <a:lvl1pPr algn="l" defTabSz="452627">
              <a:defRPr sz="2178"/>
            </a:lvl1pPr>
          </a:lstStyle>
          <a:p>
            <a:pPr lvl="0"/>
            <a:r>
              <a:rPr lang="en-US" sz="2800" dirty="0"/>
              <a:t>Classroom Survival Skills (cont.)</a:t>
            </a:r>
          </a:p>
        </p:txBody>
      </p:sp>
      <p:sp>
        <p:nvSpPr>
          <p:cNvPr id="81" name="Shape 81"/>
          <p:cNvSpPr>
            <a:spLocks noGrp="1"/>
          </p:cNvSpPr>
          <p:nvPr>
            <p:ph idx="1"/>
          </p:nvPr>
        </p:nvSpPr>
        <p:spPr/>
        <p:txBody>
          <a:bodyPr/>
          <a:lstStyle/>
          <a:p>
            <a:pPr lvl="0"/>
            <a:r>
              <a:rPr lang="en-US" dirty="0"/>
              <a:t>Learning styles are various approaches that individuals use toward learning, and thus understanding your preferred learning style can be a basic and yet useful preliminary educational step that you can perform in order to be better prepared for the educational trials of sonography school.</a:t>
            </a:r>
          </a:p>
          <a:p>
            <a:pPr lvl="0"/>
            <a:r>
              <a:rPr lang="en-US" dirty="0"/>
              <a:t>Learners are often categorized as tactile learners, auditory learners, or visual learners.</a:t>
            </a:r>
          </a:p>
          <a:p>
            <a:r>
              <a:rPr lang="en-US" dirty="0"/>
              <a:t>Tactile learners, which may be referred to as kinesthetic learners, prefer learning by touching or doing, while auditory learners prefer listening or hearing, and visual learners prefer reading or seeing pictures</a:t>
            </a:r>
          </a:p>
        </p:txBody>
      </p:sp>
    </p:spTree>
    <p:extLst>
      <p:ext uri="{BB962C8B-B14F-4D97-AF65-F5344CB8AC3E}">
        <p14:creationId xmlns:p14="http://schemas.microsoft.com/office/powerpoint/2010/main" val="247184119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xfrm>
            <a:off x="308925" y="841984"/>
            <a:ext cx="8637367" cy="388937"/>
          </a:xfrm>
        </p:spPr>
        <p:txBody>
          <a:bodyPr/>
          <a:lstStyle>
            <a:lvl1pPr algn="l" defTabSz="452627">
              <a:defRPr sz="2178"/>
            </a:lvl1pPr>
          </a:lstStyle>
          <a:p>
            <a:pPr lvl="0"/>
            <a:r>
              <a:rPr lang="en-US" sz="2800" dirty="0"/>
              <a:t>Classroom Survival Skills (cont.)</a:t>
            </a:r>
          </a:p>
        </p:txBody>
      </p:sp>
      <p:sp>
        <p:nvSpPr>
          <p:cNvPr id="81" name="Shape 81"/>
          <p:cNvSpPr>
            <a:spLocks noGrp="1"/>
          </p:cNvSpPr>
          <p:nvPr>
            <p:ph idx="1"/>
          </p:nvPr>
        </p:nvSpPr>
        <p:spPr>
          <a:xfrm>
            <a:off x="241643" y="4371975"/>
            <a:ext cx="8613775" cy="942975"/>
          </a:xfrm>
        </p:spPr>
        <p:txBody>
          <a:bodyPr/>
          <a:lstStyle/>
          <a:p>
            <a:pPr lvl="0"/>
            <a:r>
              <a:rPr lang="en-US" dirty="0"/>
              <a:t>By finding out what type of learning style you prefer (see link below), you may be able to hone your study skills and improve your ability to retain information</a:t>
            </a:r>
          </a:p>
        </p:txBody>
      </p:sp>
      <p:sp>
        <p:nvSpPr>
          <p:cNvPr id="4" name="TextBox 3">
            <a:extLst>
              <a:ext uri="{FF2B5EF4-FFF2-40B4-BE49-F238E27FC236}">
                <a16:creationId xmlns:a16="http://schemas.microsoft.com/office/drawing/2014/main" id="{F39DB434-63F6-42D6-BD2C-18849FE232F6}"/>
              </a:ext>
            </a:extLst>
          </p:cNvPr>
          <p:cNvSpPr txBox="1"/>
          <p:nvPr/>
        </p:nvSpPr>
        <p:spPr>
          <a:xfrm>
            <a:off x="504203" y="5466384"/>
            <a:ext cx="8297966"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2200" dirty="0">
                <a:solidFill>
                  <a:srgbClr val="000000"/>
                </a:solidFill>
                <a:latin typeface="+mn-lt"/>
              </a:rPr>
              <a:t>http:// www.educationplanner.org/students/self-assessments/learning-styles-styles. shtml.</a:t>
            </a:r>
            <a:endParaRPr kumimoji="0" lang="en-US" sz="2200" b="0" i="0" u="none" strike="noStrike" cap="none" spc="0" normalizeH="0" baseline="0" dirty="0">
              <a:ln>
                <a:noFill/>
              </a:ln>
              <a:solidFill>
                <a:srgbClr val="000000"/>
              </a:solidFill>
              <a:effectLst/>
              <a:uFillTx/>
              <a:latin typeface="+mn-lt"/>
              <a:ea typeface="Calibri"/>
              <a:cs typeface="Calibri"/>
              <a:sym typeface="Calibri"/>
            </a:endParaRPr>
          </a:p>
        </p:txBody>
      </p:sp>
      <p:pic>
        <p:nvPicPr>
          <p:cNvPr id="4098" name="Picture 2"/>
          <p:cNvPicPr>
            <a:picLocks noChangeAspect="1" noChangeArrowheads="1"/>
          </p:cNvPicPr>
          <p:nvPr/>
        </p:nvPicPr>
        <p:blipFill>
          <a:blip r:embed="rId2" cstate="print"/>
          <a:srcRect/>
          <a:stretch>
            <a:fillRect/>
          </a:stretch>
        </p:blipFill>
        <p:spPr bwMode="auto">
          <a:xfrm>
            <a:off x="1381124" y="1910064"/>
            <a:ext cx="6638925" cy="2280936"/>
          </a:xfrm>
          <a:prstGeom prst="rect">
            <a:avLst/>
          </a:prstGeom>
          <a:noFill/>
          <a:ln w="9525">
            <a:noFill/>
            <a:miter lim="800000"/>
            <a:headEnd/>
            <a:tailEnd/>
          </a:ln>
        </p:spPr>
      </p:pic>
    </p:spTree>
    <p:extLst>
      <p:ext uri="{BB962C8B-B14F-4D97-AF65-F5344CB8AC3E}">
        <p14:creationId xmlns:p14="http://schemas.microsoft.com/office/powerpoint/2010/main" val="34634469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308925" y="820212"/>
            <a:ext cx="8637367" cy="388937"/>
          </a:xfrm>
        </p:spPr>
        <p:txBody>
          <a:bodyPr/>
          <a:lstStyle>
            <a:lvl1pPr algn="l" defTabSz="452627">
              <a:defRPr sz="2178"/>
            </a:lvl1pPr>
          </a:lstStyle>
          <a:p>
            <a:pPr lvl="0"/>
            <a:r>
              <a:rPr lang="en-US" sz="2800" dirty="0"/>
              <a:t>Preparing for Tests</a:t>
            </a:r>
          </a:p>
        </p:txBody>
      </p:sp>
      <p:sp>
        <p:nvSpPr>
          <p:cNvPr id="93" name="Shape 93"/>
          <p:cNvSpPr>
            <a:spLocks noGrp="1"/>
          </p:cNvSpPr>
          <p:nvPr>
            <p:ph idx="1"/>
          </p:nvPr>
        </p:nvSpPr>
        <p:spPr/>
        <p:txBody>
          <a:bodyPr/>
          <a:lstStyle/>
          <a:p>
            <a:pPr lvl="0"/>
            <a:r>
              <a:rPr lang="en-US" dirty="0"/>
              <a:t>Read your textbooks for comprehension.</a:t>
            </a:r>
          </a:p>
          <a:p>
            <a:r>
              <a:rPr lang="en-US" dirty="0"/>
              <a:t>Take quality lecture notes.</a:t>
            </a:r>
          </a:p>
          <a:p>
            <a:r>
              <a:rPr lang="en-US" dirty="0"/>
              <a:t>Create study cards and mnemonics.</a:t>
            </a:r>
          </a:p>
          <a:p>
            <a:r>
              <a:rPr lang="en-US" dirty="0"/>
              <a:t>Form a study group or find a study partner.</a:t>
            </a:r>
          </a:p>
          <a:p>
            <a:r>
              <a:rPr lang="en-US" dirty="0"/>
              <a:t>Develop a study schedule and take breaks.</a:t>
            </a:r>
          </a:p>
        </p:txBody>
      </p:sp>
    </p:spTree>
    <p:extLst>
      <p:ext uri="{BB962C8B-B14F-4D97-AF65-F5344CB8AC3E}">
        <p14:creationId xmlns:p14="http://schemas.microsoft.com/office/powerpoint/2010/main" val="137393284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308925" y="754896"/>
            <a:ext cx="8637367" cy="388937"/>
          </a:xfrm>
        </p:spPr>
        <p:txBody>
          <a:bodyPr/>
          <a:lstStyle>
            <a:lvl1pPr algn="l" defTabSz="452627">
              <a:defRPr sz="2178"/>
            </a:lvl1pPr>
          </a:lstStyle>
          <a:p>
            <a:pPr lvl="0"/>
            <a:r>
              <a:rPr lang="en-US" sz="2800" dirty="0"/>
              <a:t>Preparing for Tests (cont.)</a:t>
            </a:r>
          </a:p>
        </p:txBody>
      </p:sp>
      <p:sp>
        <p:nvSpPr>
          <p:cNvPr id="93" name="Shape 93"/>
          <p:cNvSpPr>
            <a:spLocks noGrp="1"/>
          </p:cNvSpPr>
          <p:nvPr>
            <p:ph idx="1"/>
          </p:nvPr>
        </p:nvSpPr>
        <p:spPr>
          <a:xfrm>
            <a:off x="262087" y="1512616"/>
            <a:ext cx="8613775" cy="4762500"/>
          </a:xfrm>
        </p:spPr>
        <p:txBody>
          <a:bodyPr/>
          <a:lstStyle/>
          <a:p>
            <a:pPr lvl="0"/>
            <a:r>
              <a:rPr lang="en-US" sz="2000" dirty="0"/>
              <a:t>Find your own personal preparation style.</a:t>
            </a:r>
          </a:p>
          <a:p>
            <a:pPr lvl="0"/>
            <a:r>
              <a:rPr lang="en-US" sz="2000" dirty="0"/>
              <a:t>Aim to learn the information rather than simply memorizing it.</a:t>
            </a:r>
          </a:p>
          <a:p>
            <a:pPr lvl="1"/>
            <a:r>
              <a:rPr lang="en-US" sz="2000" dirty="0"/>
              <a:t>Genuine understanding of concepts directly impacts clinical practice and patient care.</a:t>
            </a:r>
          </a:p>
          <a:p>
            <a:pPr lvl="0"/>
            <a:r>
              <a:rPr lang="en-US" sz="2000" dirty="0"/>
              <a:t>Seeking support for test anxiety can significantly increase your scores.</a:t>
            </a:r>
          </a:p>
          <a:p>
            <a:pPr lvl="0"/>
            <a:r>
              <a:rPr lang="en-US" sz="2000" b="1" dirty="0"/>
              <a:t>Brain dumping</a:t>
            </a:r>
            <a:r>
              <a:rPr lang="en-US" sz="2000" dirty="0"/>
              <a:t> should be a last resort.</a:t>
            </a:r>
          </a:p>
          <a:p>
            <a:pPr lvl="1"/>
            <a:r>
              <a:rPr lang="en-US" sz="2000" dirty="0"/>
              <a:t>It is prohibited on national certification exams.</a:t>
            </a:r>
          </a:p>
          <a:p>
            <a:pPr lvl="1"/>
            <a:r>
              <a:rPr lang="en-US" sz="2000" dirty="0"/>
              <a:t>Your goal should be to retain and comprehend course content.</a:t>
            </a:r>
          </a:p>
          <a:p>
            <a:pPr lvl="0"/>
            <a:r>
              <a:rPr lang="en-US" sz="2000" dirty="0"/>
              <a:t>Continually review information throughout your program.</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8925" y="798440"/>
            <a:ext cx="8637367" cy="388937"/>
          </a:xfrm>
        </p:spPr>
        <p:txBody>
          <a:bodyPr/>
          <a:lstStyle/>
          <a:p>
            <a:r>
              <a:rPr lang="en-US" dirty="0">
                <a:sym typeface="Trebuchet MS"/>
              </a:rPr>
              <a:t>Test-Taking Tips</a:t>
            </a:r>
            <a:endParaRPr lang="en-US" dirty="0"/>
          </a:p>
        </p:txBody>
      </p:sp>
      <p:sp>
        <p:nvSpPr>
          <p:cNvPr id="93" name="Shape 93"/>
          <p:cNvSpPr>
            <a:spLocks noGrp="1"/>
          </p:cNvSpPr>
          <p:nvPr>
            <p:ph idx="1"/>
          </p:nvPr>
        </p:nvSpPr>
        <p:spPr/>
        <p:txBody>
          <a:bodyPr/>
          <a:lstStyle/>
          <a:p>
            <a:pPr lvl="0"/>
            <a:r>
              <a:rPr lang="en-US" dirty="0"/>
              <a:t>Examine the length of the test.</a:t>
            </a:r>
          </a:p>
          <a:p>
            <a:pPr lvl="0"/>
            <a:r>
              <a:rPr lang="en-US" dirty="0"/>
              <a:t>Estimate the time for different parts.</a:t>
            </a:r>
          </a:p>
          <a:p>
            <a:pPr lvl="0"/>
            <a:r>
              <a:rPr lang="en-US" dirty="0"/>
              <a:t>Answer one item at a time.</a:t>
            </a:r>
          </a:p>
          <a:p>
            <a:pPr lvl="0"/>
            <a:r>
              <a:rPr lang="en-US" dirty="0"/>
              <a:t>Look for keywords in the questions.</a:t>
            </a:r>
          </a:p>
          <a:p>
            <a:pPr lvl="0"/>
            <a:r>
              <a:rPr lang="en-US" dirty="0"/>
              <a:t>Eliminate obviously erroneous answers.</a:t>
            </a:r>
          </a:p>
          <a:p>
            <a:pPr lvl="0"/>
            <a:r>
              <a:rPr lang="en-US" dirty="0"/>
              <a:t>Return to harder questions.</a:t>
            </a:r>
          </a:p>
          <a:p>
            <a:pPr lvl="0"/>
            <a:r>
              <a:rPr lang="en-US" dirty="0"/>
              <a:t>Hesitate before changing an answer.</a:t>
            </a:r>
          </a:p>
          <a:p>
            <a:pPr lvl="0"/>
            <a:r>
              <a:rPr lang="en-US" dirty="0"/>
              <a:t>Make a quick outline of your thoughts before answering essay questions.</a:t>
            </a:r>
          </a:p>
        </p:txBody>
      </p:sp>
    </p:spTree>
    <p:extLst>
      <p:ext uri="{BB962C8B-B14F-4D97-AF65-F5344CB8AC3E}">
        <p14:creationId xmlns:p14="http://schemas.microsoft.com/office/powerpoint/2010/main" val="248025062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308925" y="809326"/>
            <a:ext cx="8637367" cy="388937"/>
          </a:xfrm>
        </p:spPr>
        <p:txBody>
          <a:bodyPr/>
          <a:lstStyle>
            <a:lvl1pPr algn="l" defTabSz="452627">
              <a:defRPr sz="2178"/>
            </a:lvl1pPr>
          </a:lstStyle>
          <a:p>
            <a:pPr lvl="0"/>
            <a:r>
              <a:rPr lang="en-US" sz="2800" dirty="0"/>
              <a:t>Learning-Testing Cycle</a:t>
            </a:r>
          </a:p>
        </p:txBody>
      </p:sp>
      <p:sp>
        <p:nvSpPr>
          <p:cNvPr id="93" name="Shape 93"/>
          <p:cNvSpPr>
            <a:spLocks noGrp="1"/>
          </p:cNvSpPr>
          <p:nvPr>
            <p:ph idx="1"/>
          </p:nvPr>
        </p:nvSpPr>
        <p:spPr>
          <a:xfrm>
            <a:off x="262087" y="1531202"/>
            <a:ext cx="8613775" cy="4762500"/>
          </a:xfrm>
        </p:spPr>
        <p:txBody>
          <a:bodyPr/>
          <a:lstStyle/>
          <a:p>
            <a:pPr lvl="0"/>
            <a:r>
              <a:rPr lang="en-US" dirty="0"/>
              <a:t>The learning-testing cycle is a method that we all subconsciously utilize as we progress through an educational program.</a:t>
            </a:r>
          </a:p>
          <a:p>
            <a:pPr lvl="0"/>
            <a:r>
              <a:rPr lang="en-US" dirty="0"/>
              <a:t>This cycle includes a preparation phase, performance phase, and reflection phase.</a:t>
            </a:r>
          </a:p>
          <a:p>
            <a:pPr lvl="0"/>
            <a:r>
              <a:rPr lang="en-US" dirty="0"/>
              <a:t>The preparation phase includes studying, of course, and also a study routine that has been established over time that may or may not be helpful.</a:t>
            </a:r>
          </a:p>
          <a:p>
            <a:pPr lvl="0"/>
            <a:r>
              <a:rPr lang="en-US" dirty="0"/>
              <a:t>The performance phase is the actual testing attempt.</a:t>
            </a:r>
          </a:p>
          <a:p>
            <a:pPr lvl="0"/>
            <a:r>
              <a:rPr lang="en-US" dirty="0"/>
              <a:t>The reflection phase is the phase of assessment, not only by obtaining a numeric grade but also an evaluation of one’s overall strategic performance on the examination.</a:t>
            </a:r>
          </a:p>
        </p:txBody>
      </p:sp>
    </p:spTree>
    <p:extLst>
      <p:ext uri="{BB962C8B-B14F-4D97-AF65-F5344CB8AC3E}">
        <p14:creationId xmlns:p14="http://schemas.microsoft.com/office/powerpoint/2010/main" val="91470933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title"/>
          </p:nvPr>
        </p:nvSpPr>
        <p:spPr>
          <a:xfrm>
            <a:off x="308925" y="799579"/>
            <a:ext cx="8637367" cy="387798"/>
          </a:xfrm>
        </p:spPr>
        <p:txBody>
          <a:bodyPr/>
          <a:lstStyle>
            <a:lvl1pPr algn="l" defTabSz="452627">
              <a:defRPr sz="2178"/>
            </a:lvl1pPr>
          </a:lstStyle>
          <a:p>
            <a:pPr lvl="0"/>
            <a:r>
              <a:rPr lang="en-US" sz="2800" dirty="0"/>
              <a:t>Maintaining Motivation in the Classroom</a:t>
            </a:r>
          </a:p>
        </p:txBody>
      </p:sp>
      <p:sp>
        <p:nvSpPr>
          <p:cNvPr id="99" name="Shape 99"/>
          <p:cNvSpPr>
            <a:spLocks noGrp="1"/>
          </p:cNvSpPr>
          <p:nvPr>
            <p:ph idx="1"/>
          </p:nvPr>
        </p:nvSpPr>
        <p:spPr>
          <a:xfrm>
            <a:off x="262087" y="1549787"/>
            <a:ext cx="8613775" cy="4762500"/>
          </a:xfrm>
        </p:spPr>
        <p:txBody>
          <a:bodyPr/>
          <a:lstStyle/>
          <a:p>
            <a:pPr lvl="0"/>
            <a:r>
              <a:rPr lang="en-US" sz="1800" dirty="0"/>
              <a:t>It is easy to become overloaded with the amount of work in a sonography program.</a:t>
            </a:r>
          </a:p>
          <a:p>
            <a:pPr lvl="0"/>
            <a:r>
              <a:rPr lang="en-US" sz="1800" dirty="0"/>
              <a:t>Approach one exam at a time.</a:t>
            </a:r>
          </a:p>
          <a:p>
            <a:pPr lvl="1"/>
            <a:r>
              <a:rPr lang="en-US" sz="1800" dirty="0"/>
              <a:t>Looking too far ahead can cause anxiety.</a:t>
            </a:r>
          </a:p>
          <a:p>
            <a:pPr lvl="1"/>
            <a:r>
              <a:rPr lang="en-US" sz="1800" dirty="0"/>
              <a:t>Put full effort into focused, dedicated study time for each exam as it comes up.</a:t>
            </a:r>
          </a:p>
          <a:p>
            <a:pPr lvl="0"/>
            <a:r>
              <a:rPr lang="en-US" sz="1800" dirty="0"/>
              <a:t>Reward your efforts when you do well on a test or examination.</a:t>
            </a:r>
          </a:p>
          <a:p>
            <a:pPr lvl="0"/>
            <a:r>
              <a:rPr lang="en-US" sz="1800" dirty="0"/>
              <a:t>Avoid feeling depressed over test scores.</a:t>
            </a:r>
          </a:p>
          <a:p>
            <a:pPr lvl="1"/>
            <a:r>
              <a:rPr lang="en-US" sz="1800" dirty="0"/>
              <a:t>Strive to do better on the next one.</a:t>
            </a:r>
          </a:p>
          <a:p>
            <a:pPr lvl="1"/>
            <a:r>
              <a:rPr lang="en-US" sz="1800" dirty="0"/>
              <a:t>Make notes of where you struggled.</a:t>
            </a:r>
          </a:p>
          <a:p>
            <a:pPr lvl="1"/>
            <a:r>
              <a:rPr lang="en-US" sz="1800" dirty="0"/>
              <a:t>Ask your instructors for guidance.</a:t>
            </a:r>
          </a:p>
          <a:p>
            <a:pPr lvl="0"/>
            <a:r>
              <a:rPr lang="en-US" sz="1800" dirty="0"/>
              <a:t>Use school breaks to relax your mind with enjoyable activities.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xfrm>
            <a:off x="308925" y="831098"/>
            <a:ext cx="8637367" cy="388937"/>
          </a:xfrm>
        </p:spPr>
        <p:txBody>
          <a:bodyPr/>
          <a:lstStyle>
            <a:lvl1pPr algn="l" defTabSz="452627">
              <a:defRPr sz="2178"/>
            </a:lvl1pPr>
          </a:lstStyle>
          <a:p>
            <a:pPr lvl="0"/>
            <a:r>
              <a:rPr lang="en-US" sz="2800" dirty="0"/>
              <a:t>Clinical Survival Skills</a:t>
            </a:r>
          </a:p>
        </p:txBody>
      </p:sp>
      <p:sp>
        <p:nvSpPr>
          <p:cNvPr id="105" name="Shape 105"/>
          <p:cNvSpPr>
            <a:spLocks noGrp="1"/>
          </p:cNvSpPr>
          <p:nvPr>
            <p:ph idx="1"/>
          </p:nvPr>
        </p:nvSpPr>
        <p:spPr/>
        <p:txBody>
          <a:bodyPr/>
          <a:lstStyle/>
          <a:p>
            <a:pPr lvl="0"/>
            <a:r>
              <a:rPr lang="en-US" dirty="0"/>
              <a:t>Your success in the clinical setting depends on the following:</a:t>
            </a:r>
          </a:p>
          <a:p>
            <a:pPr lvl="1"/>
            <a:r>
              <a:rPr lang="en-US" dirty="0"/>
              <a:t>The role of the sonographer</a:t>
            </a:r>
          </a:p>
          <a:p>
            <a:pPr lvl="1"/>
            <a:r>
              <a:rPr lang="en-US" dirty="0"/>
              <a:t>Utilizing the scan lab</a:t>
            </a:r>
          </a:p>
          <a:p>
            <a:pPr lvl="1"/>
            <a:r>
              <a:rPr lang="en-US" dirty="0"/>
              <a:t>Maintaining professionalism</a:t>
            </a:r>
          </a:p>
          <a:p>
            <a:pPr lvl="1"/>
            <a:r>
              <a:rPr lang="en-US" dirty="0"/>
              <a:t>Maintaining your work ethic</a:t>
            </a:r>
          </a:p>
          <a:p>
            <a:pPr lvl="0"/>
            <a:r>
              <a:rPr lang="en-US" dirty="0"/>
              <a:t>Observe how sonographers interact with patients, the interpreting physician, and others on the healthcare team.</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925" y="798440"/>
            <a:ext cx="8637367" cy="388937"/>
          </a:xfrm>
        </p:spPr>
        <p:txBody>
          <a:bodyPr/>
          <a:lstStyle/>
          <a:p>
            <a:r>
              <a:rPr lang="en-US" dirty="0"/>
              <a:t>Introduction</a:t>
            </a:r>
          </a:p>
        </p:txBody>
      </p:sp>
      <p:sp>
        <p:nvSpPr>
          <p:cNvPr id="3" name="Content Placeholder 2"/>
          <p:cNvSpPr>
            <a:spLocks noGrp="1"/>
          </p:cNvSpPr>
          <p:nvPr>
            <p:ph idx="1"/>
          </p:nvPr>
        </p:nvSpPr>
        <p:spPr>
          <a:xfrm>
            <a:off x="308474" y="1519472"/>
            <a:ext cx="8613775" cy="4762500"/>
          </a:xfrm>
        </p:spPr>
        <p:txBody>
          <a:bodyPr/>
          <a:lstStyle/>
          <a:p>
            <a:pPr lvl="0"/>
            <a:r>
              <a:rPr lang="en-US" sz="1700" dirty="0"/>
              <a:t>The sonographer is a critical part of the healthcare team.</a:t>
            </a:r>
          </a:p>
          <a:p>
            <a:pPr lvl="0"/>
            <a:r>
              <a:rPr lang="en-US" sz="1700" dirty="0"/>
              <a:t>Where does the student fit in?</a:t>
            </a:r>
          </a:p>
          <a:p>
            <a:pPr lvl="1"/>
            <a:r>
              <a:rPr lang="en-US" sz="1700" dirty="0"/>
              <a:t>Students can perform at varying levels of competency, from observing to conducting examinations.</a:t>
            </a:r>
          </a:p>
          <a:p>
            <a:pPr lvl="1"/>
            <a:r>
              <a:rPr lang="en-US" sz="1700" dirty="0"/>
              <a:t>This chapter will prepare you for your place in the sonography department by covering the following:</a:t>
            </a:r>
          </a:p>
          <a:p>
            <a:pPr lvl="2"/>
            <a:r>
              <a:rPr lang="en-US" sz="1700" dirty="0"/>
              <a:t>Managing stress</a:t>
            </a:r>
          </a:p>
          <a:p>
            <a:pPr lvl="2"/>
            <a:r>
              <a:rPr lang="en-US" sz="1700" dirty="0"/>
              <a:t>Financial considerations</a:t>
            </a:r>
          </a:p>
          <a:p>
            <a:pPr lvl="2"/>
            <a:r>
              <a:rPr lang="en-US" sz="1700" dirty="0"/>
              <a:t>Maintaining emotional and physical health</a:t>
            </a:r>
          </a:p>
          <a:p>
            <a:pPr lvl="2"/>
            <a:r>
              <a:rPr lang="en-US" sz="1700" dirty="0"/>
              <a:t>Time management and goals</a:t>
            </a:r>
          </a:p>
          <a:p>
            <a:pPr lvl="2"/>
            <a:r>
              <a:rPr lang="en-US" sz="1700" dirty="0"/>
              <a:t>Classroom and clinical survival skills</a:t>
            </a:r>
          </a:p>
          <a:p>
            <a:pPr lvl="2"/>
            <a:r>
              <a:rPr lang="en-US" sz="1700" dirty="0"/>
              <a:t>The role of the sonographer</a:t>
            </a:r>
          </a:p>
          <a:p>
            <a:pPr lvl="2"/>
            <a:r>
              <a:rPr lang="en-US" sz="1700" dirty="0"/>
              <a:t>Workflow and layout of an imaging department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xfrm>
            <a:off x="308925" y="831098"/>
            <a:ext cx="8637367" cy="388937"/>
          </a:xfrm>
        </p:spPr>
        <p:txBody>
          <a:bodyPr/>
          <a:lstStyle>
            <a:lvl1pPr algn="l" defTabSz="452627">
              <a:defRPr sz="2178"/>
            </a:lvl1pPr>
          </a:lstStyle>
          <a:p>
            <a:pPr lvl="0"/>
            <a:r>
              <a:rPr lang="en-US" sz="2800" dirty="0"/>
              <a:t>The Sonographer: A Brief Overview</a:t>
            </a:r>
          </a:p>
        </p:txBody>
      </p:sp>
      <p:sp>
        <p:nvSpPr>
          <p:cNvPr id="111" name="Shape 111"/>
          <p:cNvSpPr>
            <a:spLocks noGrp="1"/>
          </p:cNvSpPr>
          <p:nvPr>
            <p:ph idx="1"/>
          </p:nvPr>
        </p:nvSpPr>
        <p:spPr>
          <a:xfrm>
            <a:off x="262087" y="1540495"/>
            <a:ext cx="8613775" cy="4762500"/>
          </a:xfrm>
        </p:spPr>
        <p:txBody>
          <a:bodyPr/>
          <a:lstStyle/>
          <a:p>
            <a:pPr lvl="0"/>
            <a:r>
              <a:rPr lang="en-US" dirty="0"/>
              <a:t>A sonographer is a highly skilled medical professional who uses special equipment that emits ultrasound to create diagnostic images of the human body.</a:t>
            </a:r>
          </a:p>
          <a:p>
            <a:pPr lvl="0"/>
            <a:r>
              <a:rPr lang="en-US" dirty="0"/>
              <a:t>A physician or other qualified professional interprets the created images.</a:t>
            </a:r>
          </a:p>
        </p:txBody>
      </p:sp>
      <p:pic>
        <p:nvPicPr>
          <p:cNvPr id="5122" name="Picture 2"/>
          <p:cNvPicPr>
            <a:picLocks noChangeAspect="1" noChangeArrowheads="1"/>
          </p:cNvPicPr>
          <p:nvPr/>
        </p:nvPicPr>
        <p:blipFill>
          <a:blip r:embed="rId2" cstate="print"/>
          <a:srcRect/>
          <a:stretch>
            <a:fillRect/>
          </a:stretch>
        </p:blipFill>
        <p:spPr bwMode="auto">
          <a:xfrm>
            <a:off x="1511931" y="3445362"/>
            <a:ext cx="2165786" cy="2858838"/>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627657" y="3848837"/>
            <a:ext cx="3077157" cy="2049297"/>
          </a:xfrm>
          <a:prstGeom prst="rect">
            <a:avLst/>
          </a:prstGeom>
          <a:noFill/>
          <a:ln w="9525">
            <a:noFill/>
            <a:miter lim="800000"/>
            <a:headEnd/>
            <a:tailEnd/>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xfrm>
            <a:off x="308925" y="820212"/>
            <a:ext cx="8637367" cy="388937"/>
          </a:xfrm>
        </p:spPr>
        <p:txBody>
          <a:bodyPr/>
          <a:lstStyle>
            <a:lvl1pPr algn="l" defTabSz="452627">
              <a:defRPr sz="2178"/>
            </a:lvl1pPr>
          </a:lstStyle>
          <a:p>
            <a:pPr lvl="0"/>
            <a:r>
              <a:rPr lang="en-US" sz="2800" dirty="0"/>
              <a:t>The Sonographer: A Brief Overview (cont.)</a:t>
            </a:r>
          </a:p>
        </p:txBody>
      </p:sp>
      <p:sp>
        <p:nvSpPr>
          <p:cNvPr id="111" name="Shape 111"/>
          <p:cNvSpPr>
            <a:spLocks noGrp="1"/>
          </p:cNvSpPr>
          <p:nvPr>
            <p:ph sz="half" idx="1"/>
          </p:nvPr>
        </p:nvSpPr>
        <p:spPr>
          <a:xfrm>
            <a:off x="311615" y="1654495"/>
            <a:ext cx="4230688" cy="4740729"/>
          </a:xfrm>
        </p:spPr>
        <p:txBody>
          <a:bodyPr/>
          <a:lstStyle/>
          <a:p>
            <a:pPr lvl="0"/>
            <a:r>
              <a:rPr lang="en-US" sz="2000" dirty="0"/>
              <a:t>Pulse-echo technique:</a:t>
            </a:r>
          </a:p>
          <a:p>
            <a:pPr lvl="0"/>
            <a:r>
              <a:rPr lang="en-US" sz="2000" dirty="0"/>
              <a:t>The transmitted pulse encounters tissue interfaces, or boundaries, that reflect a portion of the sound beam back to the transducer.</a:t>
            </a:r>
          </a:p>
          <a:p>
            <a:pPr lvl="0"/>
            <a:r>
              <a:rPr lang="en-US" sz="2000" dirty="0"/>
              <a:t>The depth of the tissue interface is determined by the round-trip time of flight for the transmitted pulse and the returning echo.</a:t>
            </a:r>
          </a:p>
          <a:p>
            <a:pPr lvl="0"/>
            <a:r>
              <a:rPr lang="en-US" sz="2000" dirty="0"/>
              <a:t>The echo is then demonstrated on the monitor as a single dot.</a:t>
            </a:r>
          </a:p>
        </p:txBody>
      </p:sp>
      <p:pic>
        <p:nvPicPr>
          <p:cNvPr id="6146" name="Picture 2"/>
          <p:cNvPicPr>
            <a:picLocks noChangeAspect="1" noChangeArrowheads="1"/>
          </p:cNvPicPr>
          <p:nvPr/>
        </p:nvPicPr>
        <p:blipFill>
          <a:blip r:embed="rId2" cstate="print"/>
          <a:srcRect/>
          <a:stretch>
            <a:fillRect/>
          </a:stretch>
        </p:blipFill>
        <p:spPr bwMode="auto">
          <a:xfrm>
            <a:off x="4837509" y="2033897"/>
            <a:ext cx="3837140" cy="3989195"/>
          </a:xfrm>
          <a:prstGeom prst="rect">
            <a:avLst/>
          </a:prstGeom>
          <a:noFill/>
          <a:ln w="9525">
            <a:noFill/>
            <a:miter lim="800000"/>
            <a:headEnd/>
            <a:tailEnd/>
          </a:ln>
        </p:spPr>
      </p:pic>
    </p:spTree>
    <p:extLst>
      <p:ext uri="{BB962C8B-B14F-4D97-AF65-F5344CB8AC3E}">
        <p14:creationId xmlns:p14="http://schemas.microsoft.com/office/powerpoint/2010/main" val="25489660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308925" y="820212"/>
            <a:ext cx="8637367" cy="388937"/>
          </a:xfrm>
        </p:spPr>
        <p:txBody>
          <a:bodyPr/>
          <a:lstStyle>
            <a:lvl1pPr algn="l" defTabSz="452627">
              <a:defRPr sz="2178"/>
            </a:lvl1pPr>
          </a:lstStyle>
          <a:p>
            <a:pPr lvl="0"/>
            <a:r>
              <a:rPr lang="en-US" sz="2800" dirty="0"/>
              <a:t>The Sonographer: A Brief Overview (cont.)</a:t>
            </a:r>
          </a:p>
        </p:txBody>
      </p:sp>
      <p:sp>
        <p:nvSpPr>
          <p:cNvPr id="117" name="Shape 117"/>
          <p:cNvSpPr>
            <a:spLocks noGrp="1"/>
          </p:cNvSpPr>
          <p:nvPr>
            <p:ph sz="half" idx="1"/>
          </p:nvPr>
        </p:nvSpPr>
        <p:spPr>
          <a:xfrm>
            <a:off x="348784" y="1542983"/>
            <a:ext cx="5194301" cy="4740729"/>
          </a:xfrm>
        </p:spPr>
        <p:txBody>
          <a:bodyPr/>
          <a:lstStyle/>
          <a:p>
            <a:pPr lvl="0"/>
            <a:r>
              <a:rPr lang="en-US" sz="1800" dirty="0"/>
              <a:t>Before an examination, the sonographer obtains a </a:t>
            </a:r>
            <a:r>
              <a:rPr lang="en-US" sz="1800" b="1" dirty="0"/>
              <a:t>clinical history</a:t>
            </a:r>
            <a:r>
              <a:rPr lang="en-US" sz="1800" dirty="0"/>
              <a:t>.</a:t>
            </a:r>
          </a:p>
          <a:p>
            <a:pPr lvl="0"/>
            <a:r>
              <a:rPr lang="en-US" sz="1800" dirty="0"/>
              <a:t>After the examination, the sonographer prepares a </a:t>
            </a:r>
            <a:r>
              <a:rPr lang="en-US" sz="1800" b="1" dirty="0"/>
              <a:t>sonographer report</a:t>
            </a:r>
            <a:r>
              <a:rPr lang="en-US" sz="1800" dirty="0"/>
              <a:t>. This gives:</a:t>
            </a:r>
          </a:p>
          <a:p>
            <a:pPr lvl="1"/>
            <a:r>
              <a:rPr lang="en-US" sz="1800" dirty="0"/>
              <a:t>Basic descriptive information of the study</a:t>
            </a:r>
          </a:p>
          <a:p>
            <a:pPr lvl="1"/>
            <a:r>
              <a:rPr lang="en-US" sz="1800" dirty="0"/>
              <a:t>Manifestation of any sonographically identifiable abnormalities.</a:t>
            </a:r>
          </a:p>
          <a:p>
            <a:pPr lvl="0"/>
            <a:r>
              <a:rPr lang="en-US" sz="1800" dirty="0"/>
              <a:t>Sonographers should not be </a:t>
            </a:r>
            <a:r>
              <a:rPr lang="en-US" sz="1800" b="1" dirty="0"/>
              <a:t>diagnosticians</a:t>
            </a:r>
            <a:r>
              <a:rPr lang="en-US" sz="1800" dirty="0"/>
              <a:t>.</a:t>
            </a:r>
          </a:p>
          <a:p>
            <a:pPr lvl="1"/>
            <a:r>
              <a:rPr lang="en-US" sz="1800" dirty="0"/>
              <a:t>If sonographers provide diagnostic information to patients, they may be held legally liable.</a:t>
            </a:r>
          </a:p>
        </p:txBody>
      </p:sp>
      <p:pic>
        <p:nvPicPr>
          <p:cNvPr id="7170" name="Picture 2"/>
          <p:cNvPicPr>
            <a:picLocks noChangeAspect="1" noChangeArrowheads="1"/>
          </p:cNvPicPr>
          <p:nvPr/>
        </p:nvPicPr>
        <p:blipFill>
          <a:blip r:embed="rId2" cstate="print"/>
          <a:srcRect/>
          <a:stretch>
            <a:fillRect/>
          </a:stretch>
        </p:blipFill>
        <p:spPr bwMode="auto">
          <a:xfrm>
            <a:off x="5740400" y="1866094"/>
            <a:ext cx="2979738" cy="4458505"/>
          </a:xfrm>
          <a:prstGeom prst="rect">
            <a:avLst/>
          </a:prstGeom>
          <a:noFill/>
          <a:ln w="9525">
            <a:noFill/>
            <a:miter lim="800000"/>
            <a:headEnd/>
            <a:tailEnd/>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308925" y="821351"/>
            <a:ext cx="8637367" cy="387798"/>
          </a:xfrm>
        </p:spPr>
        <p:txBody>
          <a:bodyPr/>
          <a:lstStyle>
            <a:lvl1pPr algn="l" defTabSz="452627">
              <a:defRPr sz="2178"/>
            </a:lvl1pPr>
          </a:lstStyle>
          <a:p>
            <a:pPr lvl="0"/>
            <a:r>
              <a:rPr lang="en-US" sz="2800" dirty="0"/>
              <a:t>Utilizing the Scan Lab</a:t>
            </a:r>
          </a:p>
        </p:txBody>
      </p:sp>
      <p:sp>
        <p:nvSpPr>
          <p:cNvPr id="123" name="Shape 123"/>
          <p:cNvSpPr>
            <a:spLocks noGrp="1"/>
          </p:cNvSpPr>
          <p:nvPr>
            <p:ph sz="half" idx="1"/>
          </p:nvPr>
        </p:nvSpPr>
        <p:spPr>
          <a:xfrm>
            <a:off x="311615" y="1598739"/>
            <a:ext cx="4230688" cy="4740729"/>
          </a:xfrm>
        </p:spPr>
        <p:txBody>
          <a:bodyPr/>
          <a:lstStyle/>
          <a:p>
            <a:pPr lvl="0"/>
            <a:r>
              <a:rPr lang="en-US" sz="1800" dirty="0"/>
              <a:t>Utilize the lab as much as possible: Practice will help you gain confidence and skills!</a:t>
            </a:r>
          </a:p>
          <a:p>
            <a:pPr lvl="0"/>
            <a:r>
              <a:rPr lang="en-US" sz="1800" dirty="0"/>
              <a:t>Your program most likely contains clinical competencies that ask you to perform sonographic examinations unassisted.</a:t>
            </a:r>
          </a:p>
          <a:p>
            <a:pPr lvl="0"/>
            <a:r>
              <a:rPr lang="en-US" sz="1800" dirty="0"/>
              <a:t>Some programs provide sonography phantoms (see image) for practice.</a:t>
            </a:r>
          </a:p>
          <a:p>
            <a:pPr lvl="0"/>
            <a:r>
              <a:rPr lang="en-US" sz="1800" dirty="0"/>
              <a:t>Students who practice scanning after the sonographer in a clinical setting are more capable of finding organs and acoustic windows.</a:t>
            </a:r>
          </a:p>
        </p:txBody>
      </p:sp>
      <p:pic>
        <p:nvPicPr>
          <p:cNvPr id="8194" name="Picture 2"/>
          <p:cNvPicPr>
            <a:picLocks noChangeAspect="1" noChangeArrowheads="1"/>
          </p:cNvPicPr>
          <p:nvPr/>
        </p:nvPicPr>
        <p:blipFill>
          <a:blip r:embed="rId2" cstate="print"/>
          <a:srcRect/>
          <a:stretch>
            <a:fillRect/>
          </a:stretch>
        </p:blipFill>
        <p:spPr bwMode="auto">
          <a:xfrm>
            <a:off x="4637217" y="2235200"/>
            <a:ext cx="4268658" cy="3197225"/>
          </a:xfrm>
          <a:prstGeom prst="rect">
            <a:avLst/>
          </a:prstGeom>
          <a:noFill/>
          <a:ln w="9525">
            <a:noFill/>
            <a:miter lim="800000"/>
            <a:headEnd/>
            <a:tailEnd/>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308925" y="841984"/>
            <a:ext cx="8637367" cy="388937"/>
          </a:xfrm>
        </p:spPr>
        <p:txBody>
          <a:bodyPr/>
          <a:lstStyle>
            <a:lvl1pPr algn="l" defTabSz="452627">
              <a:defRPr sz="2178"/>
            </a:lvl1pPr>
          </a:lstStyle>
          <a:p>
            <a:pPr lvl="0"/>
            <a:r>
              <a:rPr lang="en-US" sz="2800" dirty="0"/>
              <a:t>Professionalism in the Clinical Setting</a:t>
            </a:r>
          </a:p>
        </p:txBody>
      </p:sp>
      <p:sp>
        <p:nvSpPr>
          <p:cNvPr id="129" name="Shape 129"/>
          <p:cNvSpPr>
            <a:spLocks noGrp="1"/>
          </p:cNvSpPr>
          <p:nvPr>
            <p:ph idx="1"/>
          </p:nvPr>
        </p:nvSpPr>
        <p:spPr>
          <a:xfrm>
            <a:off x="262087" y="1503324"/>
            <a:ext cx="8613775" cy="4762500"/>
          </a:xfrm>
        </p:spPr>
        <p:txBody>
          <a:bodyPr/>
          <a:lstStyle/>
          <a:p>
            <a:pPr lvl="0"/>
            <a:r>
              <a:rPr lang="en-US" dirty="0"/>
              <a:t>How you perform in clinical settings is just as or more important than how you perform in the classroom.</a:t>
            </a:r>
          </a:p>
          <a:p>
            <a:pPr lvl="0"/>
            <a:r>
              <a:rPr lang="en-US" dirty="0"/>
              <a:t>You are ultimately defined by your clinical competence and skillful patient care.</a:t>
            </a:r>
          </a:p>
          <a:p>
            <a:pPr lvl="0"/>
            <a:r>
              <a:rPr lang="en-US" dirty="0"/>
              <a:t>Medical ethics go hand-in-hand with professionalism.</a:t>
            </a:r>
          </a:p>
          <a:p>
            <a:pPr lvl="1"/>
            <a:r>
              <a:rPr lang="en-US" dirty="0"/>
              <a:t>You must recognize the importance of the Hippocratic Oath.</a:t>
            </a:r>
          </a:p>
        </p:txBody>
      </p:sp>
      <p:pic>
        <p:nvPicPr>
          <p:cNvPr id="5122" name="Picture 2"/>
          <p:cNvPicPr>
            <a:picLocks noChangeAspect="1" noChangeArrowheads="1"/>
          </p:cNvPicPr>
          <p:nvPr/>
        </p:nvPicPr>
        <p:blipFill>
          <a:blip r:embed="rId2" cstate="print"/>
          <a:srcRect/>
          <a:stretch>
            <a:fillRect/>
          </a:stretch>
        </p:blipFill>
        <p:spPr bwMode="auto">
          <a:xfrm>
            <a:off x="645444" y="4301019"/>
            <a:ext cx="7844990" cy="1966066"/>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xfrm>
            <a:off x="308925" y="399527"/>
            <a:ext cx="8637367" cy="775597"/>
          </a:xfrm>
        </p:spPr>
        <p:txBody>
          <a:bodyPr/>
          <a:lstStyle>
            <a:lvl1pPr algn="l" defTabSz="452627">
              <a:defRPr sz="2178"/>
            </a:lvl1pPr>
          </a:lstStyle>
          <a:p>
            <a:pPr lvl="0"/>
            <a:r>
              <a:rPr lang="en-US" sz="2800" dirty="0"/>
              <a:t>Professionalism in the Clinical Setting (cont.)</a:t>
            </a:r>
          </a:p>
        </p:txBody>
      </p:sp>
      <p:sp>
        <p:nvSpPr>
          <p:cNvPr id="135" name="Shape 135"/>
          <p:cNvSpPr>
            <a:spLocks noGrp="1"/>
          </p:cNvSpPr>
          <p:nvPr>
            <p:ph idx="1"/>
          </p:nvPr>
        </p:nvSpPr>
        <p:spPr>
          <a:xfrm>
            <a:off x="262087" y="1627381"/>
            <a:ext cx="8613775" cy="4629150"/>
          </a:xfrm>
        </p:spPr>
        <p:txBody>
          <a:bodyPr/>
          <a:lstStyle/>
          <a:p>
            <a:pPr lvl="0"/>
            <a:r>
              <a:rPr lang="en-US" dirty="0"/>
              <a:t>HIPAA (1996) included provisions requiring safeguarding patient information.</a:t>
            </a:r>
          </a:p>
          <a:p>
            <a:pPr lvl="1"/>
            <a:r>
              <a:rPr lang="en-US" dirty="0"/>
              <a:t>This means there are strict rules for maintaining patient confidentiality.</a:t>
            </a:r>
          </a:p>
          <a:p>
            <a:pPr lvl="1"/>
            <a:r>
              <a:rPr lang="en-US" dirty="0"/>
              <a:t>Do not share diagnostic information with people not directly involved in the patient’s care.</a:t>
            </a:r>
          </a:p>
          <a:p>
            <a:pPr lvl="1"/>
            <a:r>
              <a:rPr lang="en-US" dirty="0"/>
              <a:t>Never speak about a patient’s exam or medical information anywhere you can be overheard by bystanders.</a:t>
            </a:r>
          </a:p>
          <a:p>
            <a:pPr lvl="0"/>
            <a:r>
              <a:rPr lang="en-US" dirty="0"/>
              <a:t>Strive to maintain patient privacy.</a:t>
            </a:r>
          </a:p>
          <a:p>
            <a:pPr lvl="1"/>
            <a:r>
              <a:rPr lang="en-US" dirty="0"/>
              <a:t>Keep your patients covered, especially when the examination is not in process.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xfrm>
            <a:off x="308925" y="821351"/>
            <a:ext cx="8637367" cy="387798"/>
          </a:xfrm>
        </p:spPr>
        <p:txBody>
          <a:bodyPr/>
          <a:lstStyle>
            <a:lvl1pPr algn="l" defTabSz="452627">
              <a:defRPr sz="2178"/>
            </a:lvl1pPr>
          </a:lstStyle>
          <a:p>
            <a:pPr lvl="0"/>
            <a:r>
              <a:rPr lang="en-US" sz="2800" dirty="0"/>
              <a:t>Work Ethic in the Clinical Setting</a:t>
            </a:r>
          </a:p>
        </p:txBody>
      </p:sp>
      <p:sp>
        <p:nvSpPr>
          <p:cNvPr id="141" name="Shape 141"/>
          <p:cNvSpPr>
            <a:spLocks noGrp="1"/>
          </p:cNvSpPr>
          <p:nvPr>
            <p:ph idx="1"/>
          </p:nvPr>
        </p:nvSpPr>
        <p:spPr>
          <a:xfrm>
            <a:off x="327136" y="1494031"/>
            <a:ext cx="8613775" cy="4762500"/>
          </a:xfrm>
        </p:spPr>
        <p:txBody>
          <a:bodyPr/>
          <a:lstStyle/>
          <a:p>
            <a:pPr lvl="0"/>
            <a:r>
              <a:rPr lang="en-US" dirty="0"/>
              <a:t>Maintain professional conduct.</a:t>
            </a:r>
          </a:p>
          <a:p>
            <a:pPr lvl="0"/>
            <a:r>
              <a:rPr lang="en-US" dirty="0"/>
              <a:t>Every clinical rotation is a job interview.</a:t>
            </a:r>
          </a:p>
          <a:p>
            <a:pPr lvl="0"/>
            <a:r>
              <a:rPr lang="en-US" dirty="0"/>
              <a:t>Assist sonographers with their daily responsibilities.</a:t>
            </a:r>
          </a:p>
        </p:txBody>
      </p:sp>
      <p:pic>
        <p:nvPicPr>
          <p:cNvPr id="2" name="Picture 2"/>
          <p:cNvPicPr>
            <a:picLocks noChangeAspect="1" noChangeArrowheads="1"/>
          </p:cNvPicPr>
          <p:nvPr/>
        </p:nvPicPr>
        <p:blipFill>
          <a:blip r:embed="rId2" cstate="print"/>
          <a:srcRect/>
          <a:stretch>
            <a:fillRect/>
          </a:stretch>
        </p:blipFill>
        <p:spPr bwMode="auto">
          <a:xfrm>
            <a:off x="252200" y="2998515"/>
            <a:ext cx="8644847" cy="3047999"/>
          </a:xfrm>
          <a:prstGeom prst="rect">
            <a:avLst/>
          </a:prstGeom>
          <a:noFill/>
          <a:ln w="9525">
            <a:noFill/>
            <a:miter lim="800000"/>
            <a:headEnd/>
            <a:tailEnd/>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xfrm>
            <a:off x="308925" y="841984"/>
            <a:ext cx="8637367" cy="388937"/>
          </a:xfrm>
        </p:spPr>
        <p:txBody>
          <a:bodyPr/>
          <a:lstStyle>
            <a:lvl1pPr algn="l" defTabSz="452627">
              <a:defRPr sz="2178"/>
            </a:lvl1pPr>
          </a:lstStyle>
          <a:p>
            <a:pPr lvl="0"/>
            <a:r>
              <a:rPr lang="en-US" sz="2800" dirty="0"/>
              <a:t>Work Ethic in the Clinical Setting (cont.)</a:t>
            </a:r>
          </a:p>
        </p:txBody>
      </p:sp>
      <p:sp>
        <p:nvSpPr>
          <p:cNvPr id="147" name="Shape 147"/>
          <p:cNvSpPr>
            <a:spLocks noGrp="1"/>
          </p:cNvSpPr>
          <p:nvPr>
            <p:ph idx="1"/>
          </p:nvPr>
        </p:nvSpPr>
        <p:spPr/>
        <p:txBody>
          <a:bodyPr/>
          <a:lstStyle/>
          <a:p>
            <a:pPr lvl="0"/>
            <a:r>
              <a:rPr lang="en-US" dirty="0"/>
              <a:t>Be someone on whom the team can always rely.</a:t>
            </a:r>
          </a:p>
          <a:p>
            <a:pPr lvl="0"/>
            <a:r>
              <a:rPr lang="en-US" dirty="0"/>
              <a:t>Be accountable: Uphold your obligations and admit when you have made a mistake.</a:t>
            </a:r>
          </a:p>
          <a:p>
            <a:pPr lvl="1"/>
            <a:r>
              <a:rPr lang="en-US" dirty="0"/>
              <a:t>Sonographers are responsible for patients’ lives—mistakes must be remedied as quickly as possible.</a:t>
            </a:r>
          </a:p>
          <a:p>
            <a:pPr lvl="0"/>
            <a:r>
              <a:rPr lang="en-US" dirty="0"/>
              <a:t>Honesty is ALWAYS the best policy.</a:t>
            </a:r>
          </a:p>
          <a:p>
            <a:pPr lvl="0"/>
            <a:r>
              <a:rPr lang="en-US" dirty="0"/>
              <a:t>Patient service should guide your actions.</a:t>
            </a:r>
          </a:p>
          <a:p>
            <a:pPr lvl="0"/>
            <a:r>
              <a:rPr lang="en-US" dirty="0"/>
              <a:t>Maintain a positive attitude.</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xfrm>
            <a:off x="308925" y="733124"/>
            <a:ext cx="8637367" cy="388937"/>
          </a:xfrm>
        </p:spPr>
        <p:txBody>
          <a:bodyPr/>
          <a:lstStyle>
            <a:lvl1pPr algn="l" defTabSz="452627">
              <a:defRPr sz="2178"/>
            </a:lvl1pPr>
          </a:lstStyle>
          <a:p>
            <a:pPr lvl="0"/>
            <a:r>
              <a:rPr lang="en-US" sz="2800" dirty="0"/>
              <a:t>Work Ethic in the Clinical Setting (cont.)</a:t>
            </a:r>
          </a:p>
        </p:txBody>
      </p:sp>
      <p:pic>
        <p:nvPicPr>
          <p:cNvPr id="9218" name="Picture 2"/>
          <p:cNvPicPr>
            <a:picLocks noChangeAspect="1" noChangeArrowheads="1"/>
          </p:cNvPicPr>
          <p:nvPr/>
        </p:nvPicPr>
        <p:blipFill>
          <a:blip r:embed="rId2" cstate="print"/>
          <a:srcRect/>
          <a:stretch>
            <a:fillRect/>
          </a:stretch>
        </p:blipFill>
        <p:spPr bwMode="auto">
          <a:xfrm>
            <a:off x="3154462" y="1752600"/>
            <a:ext cx="2722462" cy="4775200"/>
          </a:xfrm>
          <a:prstGeom prst="rect">
            <a:avLst/>
          </a:prstGeom>
          <a:noFill/>
          <a:ln w="9525">
            <a:noFill/>
            <a:miter lim="800000"/>
            <a:headEnd/>
            <a:tailEnd/>
          </a:ln>
        </p:spPr>
      </p:pic>
    </p:spTree>
    <p:extLst>
      <p:ext uri="{BB962C8B-B14F-4D97-AF65-F5344CB8AC3E}">
        <p14:creationId xmlns:p14="http://schemas.microsoft.com/office/powerpoint/2010/main" val="359541916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xfrm>
            <a:off x="308925" y="798440"/>
            <a:ext cx="8637367" cy="388937"/>
          </a:xfrm>
        </p:spPr>
        <p:txBody>
          <a:bodyPr/>
          <a:lstStyle>
            <a:lvl1pPr algn="l" defTabSz="452627">
              <a:defRPr sz="2178"/>
            </a:lvl1pPr>
          </a:lstStyle>
          <a:p>
            <a:pPr lvl="0"/>
            <a:r>
              <a:rPr lang="en-US" sz="2800" dirty="0"/>
              <a:t>Work Ethic in the Clinical Setting (cont.)</a:t>
            </a:r>
          </a:p>
        </p:txBody>
      </p:sp>
      <p:sp>
        <p:nvSpPr>
          <p:cNvPr id="147" name="Shape 147"/>
          <p:cNvSpPr>
            <a:spLocks noGrp="1"/>
          </p:cNvSpPr>
          <p:nvPr>
            <p:ph idx="1"/>
          </p:nvPr>
        </p:nvSpPr>
        <p:spPr/>
        <p:txBody>
          <a:bodyPr/>
          <a:lstStyle/>
          <a:p>
            <a:pPr lvl="0"/>
            <a:r>
              <a:rPr lang="en-US" dirty="0"/>
              <a:t>Your attitude and amount of enthusiasm that you bring to clinical are constantly examined.</a:t>
            </a:r>
          </a:p>
          <a:p>
            <a:pPr lvl="0"/>
            <a:r>
              <a:rPr lang="en-US" dirty="0"/>
              <a:t>If you consistently have a negative attitude about learning your chosen profession, you may possibly want to review the reasons why you chose this profession to pursue.</a:t>
            </a:r>
          </a:p>
          <a:p>
            <a:pPr lvl="0"/>
            <a:r>
              <a:rPr lang="en-US" dirty="0"/>
              <a:t>For example, if you are constantly on your cell phone or viewing your smartwatch, then the sonographer or clinical instructor working with you will most interpret this action as laziness or disinterest.</a:t>
            </a:r>
          </a:p>
          <a:p>
            <a:pPr lvl="0"/>
            <a:r>
              <a:rPr lang="en-US" dirty="0"/>
              <a:t>The best choice would be to leave such devices out of the patient care setting.</a:t>
            </a:r>
          </a:p>
        </p:txBody>
      </p:sp>
    </p:spTree>
    <p:extLst>
      <p:ext uri="{BB962C8B-B14F-4D97-AF65-F5344CB8AC3E}">
        <p14:creationId xmlns:p14="http://schemas.microsoft.com/office/powerpoint/2010/main" val="8074170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p:cNvSpPr>
          <p:nvPr>
            <p:ph type="title"/>
          </p:nvPr>
        </p:nvSpPr>
        <p:spPr>
          <a:xfrm>
            <a:off x="293915" y="765782"/>
            <a:ext cx="8652378" cy="388937"/>
          </a:xfrm>
        </p:spPr>
        <p:txBody>
          <a:bodyPr/>
          <a:lstStyle>
            <a:lvl1pPr algn="l" defTabSz="452627">
              <a:defRPr sz="2178"/>
            </a:lvl1pPr>
          </a:lstStyle>
          <a:p>
            <a:pPr lvl="0"/>
            <a:r>
              <a:rPr lang="en-US" sz="2800" dirty="0"/>
              <a:t>Going Back to School</a:t>
            </a:r>
          </a:p>
        </p:txBody>
      </p:sp>
      <p:sp>
        <p:nvSpPr>
          <p:cNvPr id="27" name="Shape 27"/>
          <p:cNvSpPr>
            <a:spLocks noGrp="1"/>
          </p:cNvSpPr>
          <p:nvPr>
            <p:ph idx="1"/>
          </p:nvPr>
        </p:nvSpPr>
        <p:spPr>
          <a:xfrm>
            <a:off x="317843" y="1485297"/>
            <a:ext cx="8613775" cy="4762500"/>
          </a:xfrm>
        </p:spPr>
        <p:txBody>
          <a:bodyPr/>
          <a:lstStyle/>
          <a:p>
            <a:pPr lvl="0"/>
            <a:r>
              <a:rPr lang="en-US" dirty="0"/>
              <a:t>Prior to endeavoring to comprehend the life-altering obstacles that sonography school entails, we must first recognize the blended group of students that you will refer to as classmates.</a:t>
            </a:r>
          </a:p>
          <a:p>
            <a:pPr lvl="0"/>
            <a:r>
              <a:rPr lang="en-US" dirty="0"/>
              <a:t>In preparation for a patient care environment where compassion should persist, offer support to those you recognize as struggling in their studies, and work together to help each other succeed.</a:t>
            </a:r>
          </a:p>
          <a:p>
            <a:pPr lvl="0"/>
            <a:r>
              <a:rPr lang="en-US" dirty="0"/>
              <a:t>If you truly desire to be successful in healthcare, then having the ability to work well with others is critical.</a:t>
            </a:r>
          </a:p>
          <a:p>
            <a:pPr lvl="0"/>
            <a:r>
              <a:rPr lang="en-US" dirty="0"/>
              <a:t>It will ultimately benefit you to keep in mind that the people whom you share the classroom with now perhaps one day could be a coworker or even your supervisor.</a:t>
            </a:r>
          </a:p>
        </p:txBody>
      </p:sp>
    </p:spTree>
    <p:extLst>
      <p:ext uri="{BB962C8B-B14F-4D97-AF65-F5344CB8AC3E}">
        <p14:creationId xmlns:p14="http://schemas.microsoft.com/office/powerpoint/2010/main" val="42496393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xfrm>
            <a:off x="308925" y="390002"/>
            <a:ext cx="8637367" cy="775597"/>
          </a:xfrm>
        </p:spPr>
        <p:txBody>
          <a:bodyPr/>
          <a:lstStyle>
            <a:lvl1pPr algn="l" defTabSz="452627">
              <a:defRPr sz="2178"/>
            </a:lvl1pPr>
          </a:lstStyle>
          <a:p>
            <a:pPr lvl="0"/>
            <a:r>
              <a:rPr lang="en-US" sz="2800" dirty="0"/>
              <a:t>Clinical Orientation and Information Gathering</a:t>
            </a:r>
          </a:p>
        </p:txBody>
      </p:sp>
      <p:sp>
        <p:nvSpPr>
          <p:cNvPr id="153" name="Shape 153"/>
          <p:cNvSpPr>
            <a:spLocks noGrp="1"/>
          </p:cNvSpPr>
          <p:nvPr>
            <p:ph idx="1"/>
          </p:nvPr>
        </p:nvSpPr>
        <p:spPr>
          <a:xfrm>
            <a:off x="332517" y="1642921"/>
            <a:ext cx="8613775" cy="4667250"/>
          </a:xfrm>
        </p:spPr>
        <p:txBody>
          <a:bodyPr/>
          <a:lstStyle/>
          <a:p>
            <a:pPr lvl="0"/>
            <a:r>
              <a:rPr lang="en-US" sz="2000" dirty="0"/>
              <a:t>You may be required to visit numerous healthcare facilities.</a:t>
            </a:r>
          </a:p>
          <a:p>
            <a:pPr lvl="0"/>
            <a:r>
              <a:rPr lang="en-US" sz="2000" dirty="0"/>
              <a:t>It is your responsibility to learn the unique policies and procedures of each institution before interacting with patients.</a:t>
            </a:r>
          </a:p>
          <a:p>
            <a:pPr lvl="0"/>
            <a:r>
              <a:rPr lang="en-US" sz="2000" dirty="0"/>
              <a:t>Clinical orientation tasks include:</a:t>
            </a:r>
          </a:p>
          <a:p>
            <a:pPr lvl="1"/>
            <a:r>
              <a:rPr lang="en-US" sz="2000" dirty="0"/>
              <a:t>Obtaining a map of the department</a:t>
            </a:r>
          </a:p>
          <a:p>
            <a:pPr lvl="1"/>
            <a:r>
              <a:rPr lang="en-US" sz="2000" dirty="0"/>
              <a:t>Locating emergency crash carts</a:t>
            </a:r>
          </a:p>
          <a:p>
            <a:pPr lvl="1"/>
            <a:r>
              <a:rPr lang="en-US" sz="2000" dirty="0"/>
              <a:t>Making copies of sonographic protocols</a:t>
            </a:r>
          </a:p>
          <a:p>
            <a:pPr lvl="1"/>
            <a:r>
              <a:rPr lang="en-US" sz="2000" dirty="0"/>
              <a:t>Familiarizing yourself with ultrasound machines</a:t>
            </a:r>
          </a:p>
          <a:p>
            <a:pPr lvl="1"/>
            <a:r>
              <a:rPr lang="en-US" sz="2000" dirty="0"/>
              <a:t>Locating supplies</a:t>
            </a:r>
          </a:p>
          <a:p>
            <a:pPr lvl="1"/>
            <a:r>
              <a:rPr lang="en-US" sz="2000" dirty="0"/>
              <a:t>Locating material safety data sheets and manuals</a:t>
            </a:r>
          </a:p>
          <a:p>
            <a:pPr lvl="1"/>
            <a:r>
              <a:rPr lang="en-US" sz="2000" dirty="0"/>
              <a:t>Obtaining a list of emergency codes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xfrm>
            <a:off x="308925" y="417216"/>
            <a:ext cx="8637367" cy="775597"/>
          </a:xfrm>
        </p:spPr>
        <p:txBody>
          <a:bodyPr/>
          <a:lstStyle>
            <a:lvl1pPr algn="l" defTabSz="452627">
              <a:defRPr sz="2178"/>
            </a:lvl1pPr>
          </a:lstStyle>
          <a:p>
            <a:pPr lvl="0"/>
            <a:r>
              <a:rPr lang="en-US" sz="2800" dirty="0"/>
              <a:t>Understanding Workflow and the Imaging Department</a:t>
            </a:r>
          </a:p>
        </p:txBody>
      </p:sp>
      <p:sp>
        <p:nvSpPr>
          <p:cNvPr id="159" name="Shape 159"/>
          <p:cNvSpPr>
            <a:spLocks noGrp="1"/>
          </p:cNvSpPr>
          <p:nvPr>
            <p:ph sz="half" idx="1"/>
          </p:nvPr>
        </p:nvSpPr>
        <p:spPr>
          <a:xfrm>
            <a:off x="311615" y="1816255"/>
            <a:ext cx="4230688" cy="4476750"/>
          </a:xfrm>
        </p:spPr>
        <p:txBody>
          <a:bodyPr/>
          <a:lstStyle/>
          <a:p>
            <a:pPr lvl="0"/>
            <a:r>
              <a:rPr lang="en-US" dirty="0"/>
              <a:t>Learn where you fit in by viewing the entire process of how a patient moves through the organization.</a:t>
            </a:r>
          </a:p>
          <a:p>
            <a:pPr lvl="0"/>
            <a:r>
              <a:rPr lang="en-US" dirty="0"/>
              <a:t>Licensed physicians or other authorized professional provide an order for sonographic examination.</a:t>
            </a:r>
          </a:p>
          <a:p>
            <a:pPr lvl="0"/>
            <a:r>
              <a:rPr lang="en-US" dirty="0"/>
              <a:t>Imaging departments vary, but most center on the interpreting physician.</a:t>
            </a:r>
          </a:p>
        </p:txBody>
      </p:sp>
      <p:pic>
        <p:nvPicPr>
          <p:cNvPr id="10242" name="Picture 2"/>
          <p:cNvPicPr>
            <a:picLocks noChangeAspect="1" noChangeArrowheads="1"/>
          </p:cNvPicPr>
          <p:nvPr/>
        </p:nvPicPr>
        <p:blipFill>
          <a:blip r:embed="rId2" cstate="print"/>
          <a:srcRect/>
          <a:stretch>
            <a:fillRect/>
          </a:stretch>
        </p:blipFill>
        <p:spPr bwMode="auto">
          <a:xfrm>
            <a:off x="4673598" y="1818059"/>
            <a:ext cx="3991429" cy="2157947"/>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4676160" y="4181475"/>
            <a:ext cx="4210663" cy="2276475"/>
          </a:xfrm>
          <a:prstGeom prst="rect">
            <a:avLst/>
          </a:prstGeom>
          <a:noFill/>
          <a:ln w="9525">
            <a:noFill/>
            <a:miter lim="800000"/>
            <a:headEnd/>
            <a:tailEnd/>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xfrm>
            <a:off x="308925" y="820212"/>
            <a:ext cx="8637367" cy="388937"/>
          </a:xfrm>
        </p:spPr>
        <p:txBody>
          <a:bodyPr/>
          <a:lstStyle>
            <a:lvl1pPr algn="l" defTabSz="452627">
              <a:defRPr sz="2178"/>
            </a:lvl1pPr>
          </a:lstStyle>
          <a:p>
            <a:pPr lvl="0"/>
            <a:r>
              <a:rPr lang="en-US" sz="2800" dirty="0"/>
              <a:t>Radiography (X-Ray)</a:t>
            </a:r>
          </a:p>
        </p:txBody>
      </p:sp>
      <p:sp>
        <p:nvSpPr>
          <p:cNvPr id="165" name="Shape 165"/>
          <p:cNvSpPr>
            <a:spLocks noGrp="1"/>
          </p:cNvSpPr>
          <p:nvPr>
            <p:ph sz="half" idx="1"/>
          </p:nvPr>
        </p:nvSpPr>
        <p:spPr>
          <a:xfrm>
            <a:off x="384520" y="1556551"/>
            <a:ext cx="5016501" cy="4740729"/>
          </a:xfrm>
        </p:spPr>
        <p:txBody>
          <a:bodyPr/>
          <a:lstStyle/>
          <a:p>
            <a:pPr lvl="0"/>
            <a:r>
              <a:rPr lang="en-US" sz="2100" dirty="0"/>
              <a:t>This is the oldest of the diagnostic modalities in the imaging department.</a:t>
            </a:r>
          </a:p>
          <a:p>
            <a:pPr lvl="0"/>
            <a:r>
              <a:rPr lang="en-US" sz="2100" dirty="0"/>
              <a:t>Radiographers are trained medical professionals who utilize x-ray or ionizing radiation to obtain images of the body.</a:t>
            </a:r>
          </a:p>
          <a:p>
            <a:pPr lvl="0"/>
            <a:r>
              <a:rPr lang="en-US" sz="2100" dirty="0"/>
              <a:t>Radiographers may also assist during </a:t>
            </a:r>
            <a:r>
              <a:rPr lang="en-US" sz="2100" b="1" dirty="0"/>
              <a:t>fluoroscopy</a:t>
            </a:r>
            <a:r>
              <a:rPr lang="en-US" sz="2100" dirty="0"/>
              <a:t>, </a:t>
            </a:r>
            <a:r>
              <a:rPr lang="en-US" sz="2100" b="1" dirty="0"/>
              <a:t>pyelography</a:t>
            </a:r>
            <a:r>
              <a:rPr lang="en-US" sz="2100" dirty="0"/>
              <a:t>, and </a:t>
            </a:r>
            <a:r>
              <a:rPr lang="en-US" sz="2100" b="1" dirty="0"/>
              <a:t>orthography</a:t>
            </a:r>
            <a:r>
              <a:rPr lang="en-US" sz="2100" dirty="0"/>
              <a:t>.</a:t>
            </a:r>
          </a:p>
          <a:p>
            <a:pPr lvl="0"/>
            <a:r>
              <a:rPr lang="en-US" sz="2100" dirty="0"/>
              <a:t>Most departments now use digital radiography to store and view images on a computer.</a:t>
            </a:r>
          </a:p>
        </p:txBody>
      </p:sp>
      <p:pic>
        <p:nvPicPr>
          <p:cNvPr id="11266" name="Picture 2"/>
          <p:cNvPicPr>
            <a:picLocks noChangeAspect="1" noChangeArrowheads="1"/>
          </p:cNvPicPr>
          <p:nvPr/>
        </p:nvPicPr>
        <p:blipFill>
          <a:blip r:embed="rId2" cstate="print"/>
          <a:srcRect/>
          <a:stretch>
            <a:fillRect/>
          </a:stretch>
        </p:blipFill>
        <p:spPr bwMode="auto">
          <a:xfrm>
            <a:off x="5494946" y="1943229"/>
            <a:ext cx="3489429" cy="3967375"/>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xfrm>
            <a:off x="308925" y="754896"/>
            <a:ext cx="8637367" cy="388937"/>
          </a:xfrm>
        </p:spPr>
        <p:txBody>
          <a:bodyPr/>
          <a:lstStyle>
            <a:lvl1pPr algn="l" defTabSz="452627">
              <a:defRPr sz="2178"/>
            </a:lvl1pPr>
          </a:lstStyle>
          <a:p>
            <a:pPr lvl="0"/>
            <a:r>
              <a:rPr lang="en-US" sz="2800" dirty="0"/>
              <a:t>Computed Tomography (CT or CAT scan)</a:t>
            </a:r>
          </a:p>
        </p:txBody>
      </p:sp>
      <p:sp>
        <p:nvSpPr>
          <p:cNvPr id="165" name="Shape 165"/>
          <p:cNvSpPr>
            <a:spLocks noGrp="1"/>
          </p:cNvSpPr>
          <p:nvPr>
            <p:ph sz="half" idx="1"/>
          </p:nvPr>
        </p:nvSpPr>
        <p:spPr>
          <a:xfrm>
            <a:off x="308925" y="1667616"/>
            <a:ext cx="4575176" cy="4740729"/>
          </a:xfrm>
        </p:spPr>
        <p:txBody>
          <a:bodyPr/>
          <a:lstStyle/>
          <a:p>
            <a:pPr lvl="0"/>
            <a:r>
              <a:rPr lang="en-US" dirty="0"/>
              <a:t>This modality also uses x-ray to obtain images.</a:t>
            </a:r>
          </a:p>
          <a:p>
            <a:pPr lvl="0"/>
            <a:r>
              <a:rPr lang="en-US" dirty="0"/>
              <a:t>CT provides high-resolution sectional viewing of the body in multiple planes.</a:t>
            </a:r>
          </a:p>
          <a:p>
            <a:pPr lvl="0"/>
            <a:r>
              <a:rPr lang="en-US" dirty="0"/>
              <a:t>It is often used in trauma, during invasive procedures, and routine outpatient procedures.</a:t>
            </a:r>
          </a:p>
          <a:p>
            <a:pPr lvl="0"/>
            <a:r>
              <a:rPr lang="en-US" dirty="0"/>
              <a:t>You should work to establish an understanding of CT, as your procedures may be correlated with CT studies.</a:t>
            </a:r>
          </a:p>
        </p:txBody>
      </p:sp>
      <p:pic>
        <p:nvPicPr>
          <p:cNvPr id="12290" name="Picture 2"/>
          <p:cNvPicPr>
            <a:picLocks noChangeAspect="1" noChangeArrowheads="1"/>
          </p:cNvPicPr>
          <p:nvPr/>
        </p:nvPicPr>
        <p:blipFill>
          <a:blip r:embed="rId2" cstate="print"/>
          <a:srcRect/>
          <a:stretch>
            <a:fillRect/>
          </a:stretch>
        </p:blipFill>
        <p:spPr bwMode="auto">
          <a:xfrm>
            <a:off x="4929066" y="2159237"/>
            <a:ext cx="4029063" cy="3029856"/>
          </a:xfrm>
          <a:prstGeom prst="rect">
            <a:avLst/>
          </a:prstGeom>
          <a:noFill/>
          <a:ln w="9525">
            <a:noFill/>
            <a:miter lim="800000"/>
            <a:headEnd/>
            <a:tailEnd/>
          </a:ln>
        </p:spPr>
      </p:pic>
    </p:spTree>
    <p:extLst>
      <p:ext uri="{BB962C8B-B14F-4D97-AF65-F5344CB8AC3E}">
        <p14:creationId xmlns:p14="http://schemas.microsoft.com/office/powerpoint/2010/main" val="265569559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xfrm>
            <a:off x="308925" y="831098"/>
            <a:ext cx="8637367" cy="388937"/>
          </a:xfrm>
        </p:spPr>
        <p:txBody>
          <a:bodyPr/>
          <a:lstStyle>
            <a:lvl1pPr algn="l" defTabSz="452627">
              <a:defRPr sz="2178"/>
            </a:lvl1pPr>
          </a:lstStyle>
          <a:p>
            <a:r>
              <a:rPr lang="en-US" sz="2800" dirty="0"/>
              <a:t>Mammography</a:t>
            </a:r>
          </a:p>
        </p:txBody>
      </p:sp>
      <p:sp>
        <p:nvSpPr>
          <p:cNvPr id="165" name="Shape 165"/>
          <p:cNvSpPr>
            <a:spLocks noGrp="1"/>
          </p:cNvSpPr>
          <p:nvPr>
            <p:ph sz="half" idx="1"/>
          </p:nvPr>
        </p:nvSpPr>
        <p:spPr>
          <a:xfrm>
            <a:off x="379358" y="1513787"/>
            <a:ext cx="4230688" cy="4740729"/>
          </a:xfrm>
        </p:spPr>
        <p:txBody>
          <a:bodyPr/>
          <a:lstStyle/>
          <a:p>
            <a:pPr lvl="0"/>
            <a:r>
              <a:rPr lang="en-US" dirty="0"/>
              <a:t>Mammographers use x-rays to obtain an image of the breast.</a:t>
            </a:r>
          </a:p>
          <a:p>
            <a:pPr lvl="0"/>
            <a:r>
              <a:rPr lang="en-US" dirty="0"/>
              <a:t>It is recommended that all women 40+ have an annual screening mammogram.</a:t>
            </a:r>
          </a:p>
          <a:p>
            <a:pPr lvl="0"/>
            <a:r>
              <a:rPr lang="en-US" dirty="0"/>
              <a:t>You should familiarize yourself with mammographic views of the breast in order to understand the location of breast pathology and appearance of disease.</a:t>
            </a:r>
          </a:p>
        </p:txBody>
      </p:sp>
      <p:pic>
        <p:nvPicPr>
          <p:cNvPr id="13314" name="Picture 2"/>
          <p:cNvPicPr>
            <a:picLocks noChangeAspect="1" noChangeArrowheads="1"/>
          </p:cNvPicPr>
          <p:nvPr/>
        </p:nvPicPr>
        <p:blipFill>
          <a:blip r:embed="rId2" cstate="print"/>
          <a:srcRect/>
          <a:stretch>
            <a:fillRect/>
          </a:stretch>
        </p:blipFill>
        <p:spPr bwMode="auto">
          <a:xfrm>
            <a:off x="4777931" y="2256090"/>
            <a:ext cx="1845326" cy="3256125"/>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827522" y="2273182"/>
            <a:ext cx="2154108" cy="3174762"/>
          </a:xfrm>
          <a:prstGeom prst="rect">
            <a:avLst/>
          </a:prstGeom>
          <a:noFill/>
          <a:ln w="9525">
            <a:noFill/>
            <a:miter lim="800000"/>
            <a:headEnd/>
            <a:tailEnd/>
          </a:ln>
        </p:spPr>
      </p:pic>
    </p:spTree>
    <p:extLst>
      <p:ext uri="{BB962C8B-B14F-4D97-AF65-F5344CB8AC3E}">
        <p14:creationId xmlns:p14="http://schemas.microsoft.com/office/powerpoint/2010/main" val="98515467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308925" y="787554"/>
            <a:ext cx="8637367" cy="388937"/>
          </a:xfrm>
        </p:spPr>
        <p:txBody>
          <a:bodyPr/>
          <a:lstStyle>
            <a:lvl1pPr algn="l" defTabSz="452627">
              <a:defRPr sz="2178"/>
            </a:lvl1pPr>
          </a:lstStyle>
          <a:p>
            <a:pPr lvl="0"/>
            <a:r>
              <a:rPr lang="en-US" sz="2800" dirty="0"/>
              <a:t>Nuclear Medicine Technology</a:t>
            </a:r>
          </a:p>
        </p:txBody>
      </p:sp>
      <p:sp>
        <p:nvSpPr>
          <p:cNvPr id="171" name="Shape 171"/>
          <p:cNvSpPr>
            <a:spLocks noGrp="1"/>
          </p:cNvSpPr>
          <p:nvPr>
            <p:ph sz="half" idx="1"/>
          </p:nvPr>
        </p:nvSpPr>
        <p:spPr>
          <a:xfrm>
            <a:off x="330200" y="1812471"/>
            <a:ext cx="5632450" cy="4740729"/>
          </a:xfrm>
        </p:spPr>
        <p:txBody>
          <a:bodyPr/>
          <a:lstStyle/>
          <a:p>
            <a:pPr lvl="0"/>
            <a:r>
              <a:rPr lang="en-US" sz="2000" b="1" dirty="0"/>
              <a:t>Nuclear medicine </a:t>
            </a:r>
            <a:r>
              <a:rPr lang="en-US" sz="2000" dirty="0"/>
              <a:t>utilizes radioactive material for the diagnosis and treatment of various diseases or to differentiate normal and abnormal structures in the body.</a:t>
            </a:r>
          </a:p>
          <a:p>
            <a:pPr lvl="0"/>
            <a:r>
              <a:rPr lang="en-US" sz="2000" dirty="0"/>
              <a:t>Patients inhale, ingest, or are injected with a </a:t>
            </a:r>
            <a:r>
              <a:rPr lang="en-US" sz="2000" b="1" dirty="0"/>
              <a:t>radiopharmaceutical</a:t>
            </a:r>
            <a:r>
              <a:rPr lang="en-US" sz="2000" dirty="0"/>
              <a:t>.</a:t>
            </a:r>
          </a:p>
          <a:p>
            <a:pPr lvl="1"/>
            <a:r>
              <a:rPr lang="en-US" sz="2000" dirty="0"/>
              <a:t>These are capable of concentrating on a specific organ or system.</a:t>
            </a:r>
          </a:p>
          <a:p>
            <a:pPr lvl="1"/>
            <a:r>
              <a:rPr lang="en-US" sz="2000" b="1" dirty="0"/>
              <a:t>Nuclear medicine technologists </a:t>
            </a:r>
            <a:r>
              <a:rPr lang="en-US" sz="2000" dirty="0"/>
              <a:t>operate a gamma camera to detect the emitted radiation, thus creating an image.</a:t>
            </a:r>
          </a:p>
        </p:txBody>
      </p:sp>
      <p:pic>
        <p:nvPicPr>
          <p:cNvPr id="14339" name="Picture 3"/>
          <p:cNvPicPr>
            <a:picLocks noChangeAspect="1" noChangeArrowheads="1"/>
          </p:cNvPicPr>
          <p:nvPr/>
        </p:nvPicPr>
        <p:blipFill>
          <a:blip r:embed="rId2" cstate="print"/>
          <a:srcRect/>
          <a:stretch>
            <a:fillRect/>
          </a:stretch>
        </p:blipFill>
        <p:spPr bwMode="auto">
          <a:xfrm>
            <a:off x="5860700" y="2307365"/>
            <a:ext cx="2910490" cy="2464215"/>
          </a:xfrm>
          <a:prstGeom prst="rect">
            <a:avLst/>
          </a:prstGeom>
          <a:noFill/>
          <a:ln w="9525">
            <a:no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308925" y="722238"/>
            <a:ext cx="8637367" cy="388937"/>
          </a:xfrm>
        </p:spPr>
        <p:txBody>
          <a:bodyPr/>
          <a:lstStyle>
            <a:lvl1pPr algn="l" defTabSz="452627">
              <a:defRPr sz="2178"/>
            </a:lvl1pPr>
          </a:lstStyle>
          <a:p>
            <a:pPr lvl="0"/>
            <a:r>
              <a:rPr lang="en-US" sz="2800" dirty="0"/>
              <a:t>Magnetic Resonance Imaging</a:t>
            </a:r>
          </a:p>
        </p:txBody>
      </p:sp>
      <p:sp>
        <p:nvSpPr>
          <p:cNvPr id="177" name="Shape 177"/>
          <p:cNvSpPr>
            <a:spLocks noGrp="1"/>
          </p:cNvSpPr>
          <p:nvPr>
            <p:ph sz="half" idx="1"/>
          </p:nvPr>
        </p:nvSpPr>
        <p:spPr/>
        <p:txBody>
          <a:bodyPr/>
          <a:lstStyle/>
          <a:p>
            <a:pPr lvl="0"/>
            <a:r>
              <a:rPr lang="en-US" dirty="0"/>
              <a:t>This uses a powerful magnetic field, radio waves, and a devote computer system to create sectional images of the human body.</a:t>
            </a:r>
          </a:p>
          <a:p>
            <a:pPr lvl="0"/>
            <a:r>
              <a:rPr lang="en-US" dirty="0"/>
              <a:t>MRI provides excellent resolution of internal structures and is used to evaluate disease all over the body.</a:t>
            </a:r>
          </a:p>
          <a:p>
            <a:pPr lvl="0"/>
            <a:r>
              <a:rPr lang="en-US" dirty="0"/>
              <a:t>Patients may be injected with a contrast agent.</a:t>
            </a:r>
          </a:p>
        </p:txBody>
      </p:sp>
      <p:pic>
        <p:nvPicPr>
          <p:cNvPr id="15362" name="Picture 2"/>
          <p:cNvPicPr>
            <a:picLocks noChangeAspect="1" noChangeArrowheads="1"/>
          </p:cNvPicPr>
          <p:nvPr/>
        </p:nvPicPr>
        <p:blipFill>
          <a:blip r:embed="rId2" cstate="print"/>
          <a:srcRect/>
          <a:stretch>
            <a:fillRect/>
          </a:stretch>
        </p:blipFill>
        <p:spPr bwMode="auto">
          <a:xfrm>
            <a:off x="4768509" y="2033900"/>
            <a:ext cx="3876675" cy="3995870"/>
          </a:xfrm>
          <a:prstGeom prst="rect">
            <a:avLst/>
          </a:prstGeom>
          <a:noFill/>
          <a:ln w="9525">
            <a:noFill/>
            <a:miter lim="800000"/>
            <a:headEnd/>
            <a:tailEnd/>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308925" y="765782"/>
            <a:ext cx="8637367" cy="388937"/>
          </a:xfrm>
        </p:spPr>
        <p:txBody>
          <a:bodyPr/>
          <a:lstStyle>
            <a:lvl1pPr algn="l" defTabSz="452627">
              <a:defRPr sz="2178"/>
            </a:lvl1pPr>
          </a:lstStyle>
          <a:p>
            <a:pPr lvl="0"/>
            <a:r>
              <a:rPr lang="en-US" sz="2800" dirty="0"/>
              <a:t>Cardiovascular Interventional Technology</a:t>
            </a:r>
          </a:p>
        </p:txBody>
      </p:sp>
      <p:sp>
        <p:nvSpPr>
          <p:cNvPr id="177" name="Shape 177"/>
          <p:cNvSpPr>
            <a:spLocks noGrp="1"/>
          </p:cNvSpPr>
          <p:nvPr>
            <p:ph idx="1"/>
          </p:nvPr>
        </p:nvSpPr>
        <p:spPr/>
        <p:txBody>
          <a:bodyPr/>
          <a:lstStyle/>
          <a:p>
            <a:pPr lvl="0"/>
            <a:r>
              <a:rPr lang="en-US" dirty="0"/>
              <a:t>Heart catheterization is performed with the assistance of a </a:t>
            </a:r>
            <a:r>
              <a:rPr lang="en-US" b="1" dirty="0"/>
              <a:t>cardiovascular interventional technologist</a:t>
            </a:r>
            <a:r>
              <a:rPr lang="en-US" dirty="0"/>
              <a:t>.</a:t>
            </a:r>
          </a:p>
          <a:p>
            <a:pPr lvl="1"/>
            <a:r>
              <a:rPr lang="en-US" dirty="0"/>
              <a:t>X-ray dye is used to image the vessels of the heart for signs of occlusion.</a:t>
            </a:r>
          </a:p>
          <a:p>
            <a:pPr lvl="0"/>
            <a:r>
              <a:rPr lang="en-US" dirty="0"/>
              <a:t>Vascular interventional radiographers assist radiologists in stent placement for organs like the liver.</a:t>
            </a:r>
          </a:p>
        </p:txBody>
      </p:sp>
    </p:spTree>
    <p:extLst>
      <p:ext uri="{BB962C8B-B14F-4D97-AF65-F5344CB8AC3E}">
        <p14:creationId xmlns:p14="http://schemas.microsoft.com/office/powerpoint/2010/main" val="36816648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308925" y="798440"/>
            <a:ext cx="8637367" cy="388937"/>
          </a:xfrm>
        </p:spPr>
        <p:txBody>
          <a:bodyPr/>
          <a:lstStyle>
            <a:lvl1pPr algn="l" defTabSz="452627">
              <a:defRPr sz="2178"/>
            </a:lvl1pPr>
          </a:lstStyle>
          <a:p>
            <a:pPr lvl="0"/>
            <a:r>
              <a:rPr lang="en-US" sz="2800" dirty="0"/>
              <a:t>Appreciating Critical Thinking</a:t>
            </a:r>
          </a:p>
        </p:txBody>
      </p:sp>
      <p:sp>
        <p:nvSpPr>
          <p:cNvPr id="183" name="Shape 183"/>
          <p:cNvSpPr>
            <a:spLocks noGrp="1"/>
          </p:cNvSpPr>
          <p:nvPr>
            <p:ph idx="1"/>
          </p:nvPr>
        </p:nvSpPr>
        <p:spPr>
          <a:xfrm>
            <a:off x="262087" y="1512616"/>
            <a:ext cx="8613775" cy="4762500"/>
          </a:xfrm>
        </p:spPr>
        <p:txBody>
          <a:bodyPr/>
          <a:lstStyle/>
          <a:p>
            <a:pPr lvl="0"/>
            <a:r>
              <a:rPr lang="en-US" sz="1800" dirty="0"/>
              <a:t>Acquiring and utilizing critical thinking skills are significant components of performing adequate patient care.</a:t>
            </a:r>
          </a:p>
          <a:p>
            <a:pPr lvl="0"/>
            <a:r>
              <a:rPr lang="en-US" sz="1800" dirty="0"/>
              <a:t>These skills include resourceful actions, judgments, and decisions based on the combination of professional knowledge, experience, integrity, and ethical standards.</a:t>
            </a:r>
          </a:p>
          <a:p>
            <a:pPr lvl="1"/>
            <a:r>
              <a:rPr lang="en-US" sz="1800" dirty="0"/>
              <a:t>Basically, you use the best thinking of which you are capable in any set of circumstances.</a:t>
            </a:r>
          </a:p>
          <a:p>
            <a:pPr lvl="0"/>
            <a:r>
              <a:rPr lang="en-US" sz="1800" dirty="0"/>
              <a:t>In sonography, this involves applying a code of ethics to the decision-making process.</a:t>
            </a:r>
          </a:p>
          <a:p>
            <a:pPr lvl="1"/>
            <a:r>
              <a:rPr lang="en-US" sz="1800" dirty="0"/>
              <a:t>You must be able to correlate clinical history with sonographic findings to guide the examination.</a:t>
            </a:r>
          </a:p>
          <a:p>
            <a:pPr lvl="0"/>
            <a:r>
              <a:rPr lang="en-US" sz="1800" dirty="0"/>
              <a:t>Obtaining reliable information is the most significant component of critical thinking and decision-making.</a:t>
            </a:r>
          </a:p>
          <a:p>
            <a:pPr lvl="0"/>
            <a:r>
              <a:rPr lang="en-US" sz="1800" dirty="0"/>
              <a:t>Be aware of the difference between making inferences and making assumptions.</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308925" y="765782"/>
            <a:ext cx="8637367" cy="388937"/>
          </a:xfrm>
        </p:spPr>
        <p:txBody>
          <a:bodyPr/>
          <a:lstStyle>
            <a:lvl1pPr algn="l" defTabSz="452627">
              <a:defRPr sz="2178"/>
            </a:lvl1pPr>
          </a:lstStyle>
          <a:p>
            <a:pPr lvl="0"/>
            <a:r>
              <a:rPr lang="en-US" sz="2800" dirty="0"/>
              <a:t>Appreciating Critical Thinking (cont.)</a:t>
            </a:r>
          </a:p>
        </p:txBody>
      </p:sp>
      <p:pic>
        <p:nvPicPr>
          <p:cNvPr id="16386" name="Picture 2"/>
          <p:cNvPicPr>
            <a:picLocks noChangeAspect="1" noChangeArrowheads="1"/>
          </p:cNvPicPr>
          <p:nvPr/>
        </p:nvPicPr>
        <p:blipFill>
          <a:blip r:embed="rId2" cstate="print"/>
          <a:srcRect/>
          <a:stretch>
            <a:fillRect/>
          </a:stretch>
        </p:blipFill>
        <p:spPr bwMode="auto">
          <a:xfrm>
            <a:off x="2761826" y="1561553"/>
            <a:ext cx="3620901" cy="4744349"/>
          </a:xfrm>
          <a:prstGeom prst="rect">
            <a:avLst/>
          </a:prstGeom>
          <a:noFill/>
          <a:ln w="9525">
            <a:noFill/>
            <a:miter lim="800000"/>
            <a:headEnd/>
            <a:tailEnd/>
          </a:ln>
        </p:spPr>
      </p:pic>
    </p:spTree>
    <p:extLst>
      <p:ext uri="{BB962C8B-B14F-4D97-AF65-F5344CB8AC3E}">
        <p14:creationId xmlns:p14="http://schemas.microsoft.com/office/powerpoint/2010/main" val="213210255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308925" y="722238"/>
            <a:ext cx="8637367" cy="388937"/>
          </a:xfrm>
        </p:spPr>
        <p:txBody>
          <a:bodyPr/>
          <a:lstStyle>
            <a:lvl1pPr algn="l" defTabSz="452627">
              <a:defRPr sz="2178"/>
            </a:lvl1pPr>
          </a:lstStyle>
          <a:p>
            <a:pPr lvl="0"/>
            <a:r>
              <a:rPr lang="en-US" sz="2800" dirty="0"/>
              <a:t>Stress: Inevitable but Manageable</a:t>
            </a:r>
          </a:p>
        </p:txBody>
      </p:sp>
      <p:sp>
        <p:nvSpPr>
          <p:cNvPr id="33" name="Shape 33"/>
          <p:cNvSpPr>
            <a:spLocks noGrp="1"/>
          </p:cNvSpPr>
          <p:nvPr>
            <p:ph idx="1"/>
          </p:nvPr>
        </p:nvSpPr>
        <p:spPr>
          <a:xfrm>
            <a:off x="327212" y="5654623"/>
            <a:ext cx="8613775" cy="742950"/>
          </a:xfrm>
        </p:spPr>
        <p:txBody>
          <a:bodyPr/>
          <a:lstStyle/>
          <a:p>
            <a:pPr lvl="0"/>
            <a:r>
              <a:rPr lang="en-US" dirty="0"/>
              <a:t>Stress is inevitable; it is a normal reaction to challenging situations.</a:t>
            </a:r>
          </a:p>
        </p:txBody>
      </p:sp>
      <p:pic>
        <p:nvPicPr>
          <p:cNvPr id="1026" name="Picture 2"/>
          <p:cNvPicPr>
            <a:picLocks noChangeAspect="1" noChangeArrowheads="1"/>
          </p:cNvPicPr>
          <p:nvPr/>
        </p:nvPicPr>
        <p:blipFill>
          <a:blip r:embed="rId2" cstate="print"/>
          <a:srcRect/>
          <a:stretch>
            <a:fillRect/>
          </a:stretch>
        </p:blipFill>
        <p:spPr bwMode="auto">
          <a:xfrm>
            <a:off x="2947770" y="1449466"/>
            <a:ext cx="3058731" cy="4051299"/>
          </a:xfrm>
          <a:prstGeom prst="rect">
            <a:avLst/>
          </a:prstGeom>
          <a:noFill/>
          <a:ln w="9525">
            <a:noFill/>
            <a:miter lim="800000"/>
            <a:headEnd/>
            <a:tailEnd/>
          </a:ln>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308925" y="798440"/>
            <a:ext cx="8637367" cy="388937"/>
          </a:xfrm>
        </p:spPr>
        <p:txBody>
          <a:bodyPr/>
          <a:lstStyle>
            <a:lvl1pPr algn="l" defTabSz="452627">
              <a:defRPr sz="2178"/>
            </a:lvl1pPr>
          </a:lstStyle>
          <a:p>
            <a:pPr lvl="0"/>
            <a:r>
              <a:rPr lang="en-US" sz="2800" dirty="0"/>
              <a:t>Appreciating Critical Thinking (cont.)</a:t>
            </a:r>
          </a:p>
        </p:txBody>
      </p:sp>
      <p:sp>
        <p:nvSpPr>
          <p:cNvPr id="183" name="Shape 183"/>
          <p:cNvSpPr>
            <a:spLocks noGrp="1"/>
          </p:cNvSpPr>
          <p:nvPr>
            <p:ph idx="1"/>
          </p:nvPr>
        </p:nvSpPr>
        <p:spPr/>
        <p:txBody>
          <a:bodyPr/>
          <a:lstStyle/>
          <a:p>
            <a:pPr lvl="0"/>
            <a:r>
              <a:rPr lang="en-US" dirty="0"/>
              <a:t>Qualities of Well-Cultivated Critical Thinkers:</a:t>
            </a:r>
          </a:p>
          <a:p>
            <a:pPr marL="914400" lvl="1" indent="-457200">
              <a:buFont typeface="+mj-lt"/>
              <a:buAutoNum type="arabicPeriod"/>
            </a:pPr>
            <a:r>
              <a:rPr lang="en-US" dirty="0"/>
              <a:t>Asks vital questions and recognizes problems</a:t>
            </a:r>
          </a:p>
          <a:p>
            <a:pPr marL="914400" lvl="1" indent="-457200">
              <a:buFont typeface="+mj-lt"/>
              <a:buAutoNum type="arabicPeriod"/>
            </a:pPr>
            <a:r>
              <a:rPr lang="en-US" dirty="0"/>
              <a:t>Gathers and assesses relevant information</a:t>
            </a:r>
          </a:p>
          <a:p>
            <a:pPr marL="914400" lvl="1" indent="-457200">
              <a:buFont typeface="+mj-lt"/>
              <a:buAutoNum type="arabicPeriod"/>
            </a:pPr>
            <a:r>
              <a:rPr lang="en-US" dirty="0"/>
              <a:t>Comes to well-reasoned conclusions and solutions</a:t>
            </a:r>
          </a:p>
          <a:p>
            <a:pPr marL="914400" lvl="1" indent="-457200">
              <a:buFont typeface="+mj-lt"/>
              <a:buAutoNum type="arabicPeriod"/>
            </a:pPr>
            <a:r>
              <a:rPr lang="en-US" dirty="0"/>
              <a:t>Tests conclusions and solutions against relevant criteria</a:t>
            </a:r>
          </a:p>
          <a:p>
            <a:pPr marL="914400" lvl="1" indent="-457200">
              <a:buFont typeface="+mj-lt"/>
              <a:buAutoNum type="arabicPeriod"/>
            </a:pPr>
            <a:r>
              <a:rPr lang="en-US" dirty="0"/>
              <a:t>Thinks with an open mind</a:t>
            </a:r>
          </a:p>
          <a:p>
            <a:pPr marL="914400" lvl="1" indent="-457200">
              <a:buFont typeface="+mj-lt"/>
              <a:buAutoNum type="arabicPeriod"/>
            </a:pPr>
            <a:r>
              <a:rPr lang="en-US" dirty="0"/>
              <a:t>Communicates effectively with others in order to figure out solutions to complex problems</a:t>
            </a:r>
          </a:p>
        </p:txBody>
      </p:sp>
    </p:spTree>
    <p:extLst>
      <p:ext uri="{BB962C8B-B14F-4D97-AF65-F5344CB8AC3E}">
        <p14:creationId xmlns:p14="http://schemas.microsoft.com/office/powerpoint/2010/main" val="122576763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308925" y="852870"/>
            <a:ext cx="8637367" cy="388937"/>
          </a:xfrm>
        </p:spPr>
        <p:txBody>
          <a:bodyPr/>
          <a:lstStyle>
            <a:lvl1pPr algn="l" defTabSz="452627">
              <a:defRPr sz="2178"/>
            </a:lvl1pPr>
          </a:lstStyle>
          <a:p>
            <a:pPr lvl="0"/>
            <a:r>
              <a:rPr lang="en-US" sz="2800" dirty="0"/>
              <a:t>Appreciating Critical Thinking (cont.)</a:t>
            </a:r>
          </a:p>
        </p:txBody>
      </p:sp>
      <p:sp>
        <p:nvSpPr>
          <p:cNvPr id="183" name="Shape 183"/>
          <p:cNvSpPr>
            <a:spLocks noGrp="1"/>
          </p:cNvSpPr>
          <p:nvPr>
            <p:ph idx="1"/>
          </p:nvPr>
        </p:nvSpPr>
        <p:spPr>
          <a:xfrm>
            <a:off x="308551" y="1854575"/>
            <a:ext cx="8641652" cy="4269988"/>
          </a:xfrm>
        </p:spPr>
        <p:txBody>
          <a:bodyPr/>
          <a:lstStyle/>
          <a:p>
            <a:pPr lvl="0"/>
            <a:r>
              <a:rPr lang="en-US" dirty="0"/>
              <a:t>Critical thinkers have the ability to raise discriminating questions in an attempt to identify better ideas, establish a deeper question, or to find solutions to issues.</a:t>
            </a:r>
          </a:p>
          <a:p>
            <a:pPr lvl="0"/>
            <a:endParaRPr lang="en-US" dirty="0"/>
          </a:p>
          <a:p>
            <a:pPr lvl="0"/>
            <a:r>
              <a:rPr lang="en-US" dirty="0"/>
              <a:t>For example, a sonographer applying critical thinking skills will consistently delve deeper into patient history to discover the most essential facts and establish inferences or conclusions based only on those facts.</a:t>
            </a:r>
          </a:p>
        </p:txBody>
      </p:sp>
    </p:spTree>
    <p:extLst>
      <p:ext uri="{BB962C8B-B14F-4D97-AF65-F5344CB8AC3E}">
        <p14:creationId xmlns:p14="http://schemas.microsoft.com/office/powerpoint/2010/main" val="381141349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p:nvPr>
        </p:nvSpPr>
        <p:spPr>
          <a:xfrm>
            <a:off x="308925" y="896414"/>
            <a:ext cx="8637367" cy="388937"/>
          </a:xfrm>
        </p:spPr>
        <p:txBody>
          <a:bodyPr/>
          <a:lstStyle>
            <a:lvl1pPr algn="l" defTabSz="452627">
              <a:defRPr sz="2178"/>
            </a:lvl1pPr>
          </a:lstStyle>
          <a:p>
            <a:pPr lvl="0"/>
            <a:r>
              <a:rPr lang="en-US" sz="2800" dirty="0"/>
              <a:t>Student Application of Critical Thinking</a:t>
            </a:r>
          </a:p>
        </p:txBody>
      </p:sp>
      <p:sp>
        <p:nvSpPr>
          <p:cNvPr id="189" name="Shape 189"/>
          <p:cNvSpPr>
            <a:spLocks noGrp="1"/>
          </p:cNvSpPr>
          <p:nvPr>
            <p:ph idx="1"/>
          </p:nvPr>
        </p:nvSpPr>
        <p:spPr>
          <a:xfrm>
            <a:off x="317843" y="1405607"/>
            <a:ext cx="8613775" cy="4762500"/>
          </a:xfrm>
        </p:spPr>
        <p:txBody>
          <a:bodyPr/>
          <a:lstStyle/>
          <a:p>
            <a:pPr lvl="0"/>
            <a:r>
              <a:rPr lang="en-US" dirty="0"/>
              <a:t>There is a clear, positive correlation between the amount of clinical experience one has and diagnostic accuracy.</a:t>
            </a:r>
          </a:p>
          <a:p>
            <a:pPr lvl="1"/>
            <a:r>
              <a:rPr lang="en-US" dirty="0"/>
              <a:t>The more experience you gain, the higher the probability that your interpretations will be correct.</a:t>
            </a:r>
          </a:p>
          <a:p>
            <a:pPr lvl="0"/>
            <a:r>
              <a:rPr lang="en-US" dirty="0"/>
              <a:t>Your educational experience will help you gain critical thinking skills.</a:t>
            </a:r>
          </a:p>
          <a:p>
            <a:pPr lvl="1"/>
            <a:r>
              <a:rPr lang="en-US" dirty="0"/>
              <a:t>Observe seasoned sonographers and evaluate the way they interact with patients, other healthcare workers, and interpreting physicians.</a:t>
            </a:r>
          </a:p>
          <a:p>
            <a:pPr lvl="0"/>
            <a:r>
              <a:rPr lang="en-US" dirty="0"/>
              <a:t>Keep a clinical journal to keep notes on institutional information and professional reflection.</a:t>
            </a:r>
          </a:p>
          <a:p>
            <a:pPr lvl="1"/>
            <a:r>
              <a:rPr lang="en-US" dirty="0"/>
              <a:t>Keeping such a journal can also be therapeutic.</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p:nvPr>
        </p:nvSpPr>
        <p:spPr>
          <a:xfrm>
            <a:off x="308925" y="852870"/>
            <a:ext cx="8637367" cy="388937"/>
          </a:xfrm>
        </p:spPr>
        <p:txBody>
          <a:bodyPr/>
          <a:lstStyle>
            <a:lvl1pPr algn="l" defTabSz="452627">
              <a:defRPr sz="2178"/>
            </a:lvl1pPr>
          </a:lstStyle>
          <a:p>
            <a:pPr lvl="0"/>
            <a:r>
              <a:rPr lang="en-US" sz="2800" dirty="0"/>
              <a:t>Summary</a:t>
            </a:r>
          </a:p>
        </p:txBody>
      </p:sp>
      <p:sp>
        <p:nvSpPr>
          <p:cNvPr id="189" name="Shape 189"/>
          <p:cNvSpPr>
            <a:spLocks noGrp="1"/>
          </p:cNvSpPr>
          <p:nvPr>
            <p:ph idx="1"/>
          </p:nvPr>
        </p:nvSpPr>
        <p:spPr>
          <a:xfrm>
            <a:off x="252795" y="1625444"/>
            <a:ext cx="8641652" cy="4511598"/>
          </a:xfrm>
        </p:spPr>
        <p:txBody>
          <a:bodyPr/>
          <a:lstStyle/>
          <a:p>
            <a:pPr lvl="0"/>
            <a:r>
              <a:rPr lang="en-US" dirty="0"/>
              <a:t>Going back to school can be complicated, especially when it’s sonography school. Stress is inevitable.</a:t>
            </a:r>
          </a:p>
          <a:p>
            <a:pPr lvl="0"/>
            <a:r>
              <a:rPr lang="en-US" dirty="0"/>
              <a:t>Sonographers are created in clinical! Clinical is where you apply your gained classroom and laboratory knowledge.</a:t>
            </a:r>
          </a:p>
          <a:p>
            <a:pPr lvl="0"/>
            <a:r>
              <a:rPr lang="en-US" dirty="0"/>
              <a:t>Sonography school is demanding but rewarding. It is stressful but manageable.</a:t>
            </a:r>
          </a:p>
          <a:p>
            <a:pPr lvl="0"/>
            <a:r>
              <a:rPr lang="en-US" dirty="0"/>
              <a:t>Make the decision now to develop classroom and clinical skills that are geared toward providing all patients with adequate care.</a:t>
            </a:r>
          </a:p>
        </p:txBody>
      </p:sp>
    </p:spTree>
    <p:extLst>
      <p:ext uri="{BB962C8B-B14F-4D97-AF65-F5344CB8AC3E}">
        <p14:creationId xmlns:p14="http://schemas.microsoft.com/office/powerpoint/2010/main" val="392271090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308925" y="776668"/>
            <a:ext cx="8637367" cy="388937"/>
          </a:xfrm>
        </p:spPr>
        <p:txBody>
          <a:bodyPr/>
          <a:lstStyle>
            <a:lvl1pPr algn="l" defTabSz="452627">
              <a:defRPr sz="2178"/>
            </a:lvl1pPr>
          </a:lstStyle>
          <a:p>
            <a:pPr lvl="0"/>
            <a:r>
              <a:rPr lang="en-US" sz="2800" dirty="0"/>
              <a:t>Stress: Inevitable but Manageable (cont.)</a:t>
            </a:r>
          </a:p>
        </p:txBody>
      </p:sp>
      <p:sp>
        <p:nvSpPr>
          <p:cNvPr id="33" name="Shape 33"/>
          <p:cNvSpPr>
            <a:spLocks noGrp="1"/>
          </p:cNvSpPr>
          <p:nvPr>
            <p:ph idx="1"/>
          </p:nvPr>
        </p:nvSpPr>
        <p:spPr>
          <a:xfrm>
            <a:off x="308474" y="1519472"/>
            <a:ext cx="8613775" cy="4762500"/>
          </a:xfrm>
        </p:spPr>
        <p:txBody>
          <a:bodyPr/>
          <a:lstStyle/>
          <a:p>
            <a:pPr lvl="0"/>
            <a:r>
              <a:rPr lang="en-US" sz="2100" b="1" dirty="0"/>
              <a:t>Stressors</a:t>
            </a:r>
            <a:r>
              <a:rPr lang="en-US" sz="2100" dirty="0"/>
              <a:t> are events or other challenges to time, energy, or resources.</a:t>
            </a:r>
          </a:p>
          <a:p>
            <a:pPr lvl="1"/>
            <a:r>
              <a:rPr lang="en-US" sz="2100" dirty="0"/>
              <a:t>Stressors cause </a:t>
            </a:r>
            <a:r>
              <a:rPr lang="en-US" sz="2100" b="1" dirty="0"/>
              <a:t>anxiety</a:t>
            </a:r>
            <a:r>
              <a:rPr lang="en-US" sz="2100" dirty="0"/>
              <a:t>, a state of worry or fear.</a:t>
            </a:r>
          </a:p>
          <a:p>
            <a:pPr lvl="1"/>
            <a:r>
              <a:rPr lang="en-US" sz="2100" dirty="0"/>
              <a:t>In the </a:t>
            </a:r>
            <a:r>
              <a:rPr lang="en-US" sz="2100" b="1" dirty="0"/>
              <a:t>fight-or-flight response</a:t>
            </a:r>
            <a:r>
              <a:rPr lang="en-US" sz="2100" dirty="0"/>
              <a:t>, hormones cause increased heart rate, shallow and rapid breathing, sweaty palms, and an energy surge.</a:t>
            </a:r>
          </a:p>
          <a:p>
            <a:pPr lvl="0"/>
            <a:r>
              <a:rPr lang="en-US" sz="2100" dirty="0"/>
              <a:t>Stress can be an immediate response or can build up over time.</a:t>
            </a:r>
          </a:p>
          <a:p>
            <a:pPr lvl="0"/>
            <a:r>
              <a:rPr lang="en-US" sz="2100" dirty="0"/>
              <a:t>Anxiety has cognitive, physical, and behavioral components.</a:t>
            </a:r>
          </a:p>
          <a:p>
            <a:pPr lvl="0"/>
            <a:r>
              <a:rPr lang="en-US" sz="2100" dirty="0"/>
              <a:t>Learn to recognize causes of stress and anxiety to be prepared and practice self-care through intervention techniques.</a:t>
            </a:r>
          </a:p>
        </p:txBody>
      </p:sp>
    </p:spTree>
    <p:extLst>
      <p:ext uri="{BB962C8B-B14F-4D97-AF65-F5344CB8AC3E}">
        <p14:creationId xmlns:p14="http://schemas.microsoft.com/office/powerpoint/2010/main" val="25520396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308925" y="820212"/>
            <a:ext cx="8637367" cy="388937"/>
          </a:xfrm>
        </p:spPr>
        <p:txBody>
          <a:bodyPr/>
          <a:lstStyle>
            <a:lvl1pPr algn="l" defTabSz="452627">
              <a:defRPr sz="2178"/>
            </a:lvl1pPr>
          </a:lstStyle>
          <a:p>
            <a:pPr lvl="0"/>
            <a:r>
              <a:rPr lang="en-US" sz="2800" dirty="0"/>
              <a:t>Stress: Inevitable but Manageable (cont.)</a:t>
            </a:r>
          </a:p>
        </p:txBody>
      </p:sp>
      <p:sp>
        <p:nvSpPr>
          <p:cNvPr id="33" name="Shape 33"/>
          <p:cNvSpPr>
            <a:spLocks noGrp="1"/>
          </p:cNvSpPr>
          <p:nvPr>
            <p:ph idx="1"/>
          </p:nvPr>
        </p:nvSpPr>
        <p:spPr>
          <a:xfrm>
            <a:off x="327212" y="1510103"/>
            <a:ext cx="8613775" cy="4762500"/>
          </a:xfrm>
        </p:spPr>
        <p:txBody>
          <a:bodyPr/>
          <a:lstStyle/>
          <a:p>
            <a:pPr lvl="0"/>
            <a:r>
              <a:rPr lang="en-US" dirty="0"/>
              <a:t>Destructive behavior resulting from anxiety includes removing yourself from a situation to avoid potential negative outcomes, dealing with stress with excessive alcohol use or reckless behavior, or procrastinating.</a:t>
            </a:r>
          </a:p>
          <a:p>
            <a:pPr lvl="0"/>
            <a:r>
              <a:rPr lang="en-US" dirty="0"/>
              <a:t>Some individuals may overcompensate to avoid anxiety and ultimately overprepare for tests, resulting in poor score.</a:t>
            </a:r>
          </a:p>
          <a:p>
            <a:pPr lvl="0"/>
            <a:r>
              <a:rPr lang="en-US" dirty="0"/>
              <a:t>Constructive behavior to combat stress should initially involve recognizing that we are indeed stressed by identifying the stressor, analyzing the reason behind the feelings of stress (e.g., loss of control, unpreparedness, etc.), and trying to intercede by performing stress-reducing activities.</a:t>
            </a:r>
          </a:p>
        </p:txBody>
      </p:sp>
    </p:spTree>
    <p:extLst>
      <p:ext uri="{BB962C8B-B14F-4D97-AF65-F5344CB8AC3E}">
        <p14:creationId xmlns:p14="http://schemas.microsoft.com/office/powerpoint/2010/main" val="374131555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8925" y="787554"/>
            <a:ext cx="8637367" cy="388937"/>
          </a:xfrm>
        </p:spPr>
        <p:txBody>
          <a:bodyPr/>
          <a:lstStyle/>
          <a:p>
            <a:pPr lvl="0"/>
            <a:r>
              <a:rPr lang="en-US" dirty="0">
                <a:sym typeface="Trebuchet MS"/>
              </a:rPr>
              <a:t>Dealing with Stress and Anxiety</a:t>
            </a:r>
            <a:endParaRPr lang="en-US" dirty="0"/>
          </a:p>
        </p:txBody>
      </p:sp>
      <p:pic>
        <p:nvPicPr>
          <p:cNvPr id="2" name="Picture 2"/>
          <p:cNvPicPr>
            <a:picLocks noChangeAspect="1" noChangeArrowheads="1"/>
          </p:cNvPicPr>
          <p:nvPr/>
        </p:nvPicPr>
        <p:blipFill>
          <a:blip r:embed="rId2" cstate="print"/>
          <a:srcRect/>
          <a:stretch>
            <a:fillRect/>
          </a:stretch>
        </p:blipFill>
        <p:spPr bwMode="auto">
          <a:xfrm>
            <a:off x="1323039" y="1457325"/>
            <a:ext cx="6609896" cy="4702805"/>
          </a:xfrm>
          <a:prstGeom prst="rect">
            <a:avLst/>
          </a:prstGeom>
          <a:noFill/>
          <a:ln w="9525">
            <a:noFill/>
            <a:miter lim="800000"/>
            <a:headEnd/>
            <a:tailEnd/>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308925" y="863756"/>
            <a:ext cx="8637367" cy="388937"/>
          </a:xfrm>
        </p:spPr>
        <p:txBody>
          <a:bodyPr/>
          <a:lstStyle>
            <a:lvl1pPr algn="l" defTabSz="452627">
              <a:defRPr sz="2178"/>
            </a:lvl1pPr>
          </a:lstStyle>
          <a:p>
            <a:pPr lvl="0"/>
            <a:r>
              <a:rPr lang="en-US" sz="2800" dirty="0"/>
              <a:t>Stress: Inevitable but Manageable (cont.)</a:t>
            </a:r>
          </a:p>
        </p:txBody>
      </p:sp>
      <p:sp>
        <p:nvSpPr>
          <p:cNvPr id="33" name="Shape 33"/>
          <p:cNvSpPr>
            <a:spLocks noGrp="1"/>
          </p:cNvSpPr>
          <p:nvPr>
            <p:ph idx="1"/>
          </p:nvPr>
        </p:nvSpPr>
        <p:spPr/>
        <p:txBody>
          <a:bodyPr/>
          <a:lstStyle/>
          <a:p>
            <a:pPr lvl="0"/>
            <a:r>
              <a:rPr lang="en-US" dirty="0"/>
              <a:t>While many of us see stress as a hindrance, stress can actually be used as a motivator for some people.</a:t>
            </a:r>
          </a:p>
          <a:p>
            <a:pPr lvl="0"/>
            <a:r>
              <a:rPr lang="en-US" dirty="0"/>
              <a:t>Studying harder for a difficult exam so that you are prepared is a means to compensate for and combat against anxiety.</a:t>
            </a:r>
          </a:p>
          <a:p>
            <a:pPr lvl="0"/>
            <a:r>
              <a:rPr lang="en-US" dirty="0"/>
              <a:t>Feeling prepared and rising to the occasion makes you feel successful and boosts self-esteem.</a:t>
            </a:r>
          </a:p>
          <a:p>
            <a:pPr lvl="0"/>
            <a:r>
              <a:rPr lang="en-US" dirty="0"/>
              <a:t>While envisioning worst-case scenarios can lead to increased stress and anxiety, spending time focusing on positive thoughts and success will help ease your mental weariness.</a:t>
            </a:r>
          </a:p>
        </p:txBody>
      </p:sp>
    </p:spTree>
    <p:extLst>
      <p:ext uri="{BB962C8B-B14F-4D97-AF65-F5344CB8AC3E}">
        <p14:creationId xmlns:p14="http://schemas.microsoft.com/office/powerpoint/2010/main" val="319673438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BULLETTYPE" val="3"/>
  <p:tag name="RESPCOUNTERSTYLE" val="3"/>
  <p:tag name="INPUTSOURCE" val="1"/>
  <p:tag name="BACKUPMAINTENANCE" val="7"/>
  <p:tag name="ROTATIONINTERVAL" val="2"/>
  <p:tag name="RACERSMAXDISPLAYED" val="5"/>
  <p:tag name="TEAMSINLEADERBOARD" val="5"/>
  <p:tag name="BUBBLEVALUEFORMAT" val="0.0"/>
  <p:tag name="CUSTOMCELLFORECOLOR" val="-16777216"/>
  <p:tag name="CUSTOMCELLBACKCOLOR4" val="-8355712"/>
  <p:tag name="DISPLAYDEVICEID" val="True"/>
  <p:tag name="GRIDSIZE" val="{Width=800, Height=600}"/>
  <p:tag name="CHARTLABELS" val="1"/>
  <p:tag name="PARTLISTDEFAULT" val="1"/>
  <p:tag name="INCORRECTPOINTVALUE" val="0"/>
  <p:tag name="AUTOADJUSTPARTRANGE" val="True"/>
  <p:tag name="FIBNUMRESULTS" val="5"/>
  <p:tag name="PRRESPONSE2" val="9"/>
  <p:tag name="PRRESPONSE6" val="5"/>
  <p:tag name="PRRESPONSE10" val="1"/>
  <p:tag name="POWERPOINTVERSION" val="10.0"/>
  <p:tag name="CSVFORMAT" val="0"/>
  <p:tag name="RESPCOUNTERFORMAT" val="0"/>
  <p:tag name="ALLOWDUPLICATES" val="False"/>
  <p:tag name="REVIEWONLY" val="False"/>
  <p:tag name="RACEANIMATIONSPEED" val="3"/>
  <p:tag name="BUBBLENAMEVISIBLE" val="True"/>
  <p:tag name="CUSTOMGRIDBACKCOLOR" val="-2830136"/>
  <p:tag name="USESCHEMECOLORS" val="True"/>
  <p:tag name="GRIDROTATIONINTERVAL" val="2"/>
  <p:tag name="CHARTCOLORS" val="0"/>
  <p:tag name="INCLUDEPPT" val="True"/>
  <p:tag name="REALTIMEBACKUPPATH" val="(None)"/>
  <p:tag name="FIBDISPLAYRESULTS" val="True"/>
  <p:tag name="PRRESPONSE3" val="8"/>
  <p:tag name="PRRESPONSE8" val="3"/>
  <p:tag name="TPVERSION" val="2008"/>
  <p:tag name="ANSWERNOWSTYLE" val="6"/>
  <p:tag name="COUNTDOWNSECONDS" val="10"/>
  <p:tag name="AUTOADVANCE" val="True"/>
  <p:tag name="SKIPREMAININGRACESLIDES" val="True"/>
  <p:tag name="BUBBLEGROUPING" val="3"/>
  <p:tag name="CUSTOMCELLBACKCOLOR3" val="-268652"/>
  <p:tag name="AUTOSIZEGRID" val="True"/>
  <p:tag name="INCLUDENONRESPONDERS" val="True"/>
  <p:tag name="REALTIMEBACKUP" val="False"/>
  <p:tag name="FIBINCLUDEOTHER" val="True"/>
  <p:tag name="PRRESPONSE5" val="6"/>
  <p:tag name="ALWAYSOPENPOLL" val="False"/>
  <p:tag name="ANSWERNOWTEXT" val="Answer Now"/>
  <p:tag name="BACKUPSESSIONS" val="True"/>
  <p:tag name="RACEENDPOINTS" val="100"/>
  <p:tag name="DEFAULTNUMTEAMS" val="5"/>
  <p:tag name="DISPLAYDEVICENUMBER" val="True"/>
  <p:tag name="RESETCHARTS" val="True"/>
  <p:tag name="ZEROBASED" val="False"/>
  <p:tag name="PRRESPONSE1" val="10"/>
  <p:tag name="SHOWFLASHWARNING" val="True"/>
  <p:tag name="COUNTDOWNSTYLE" val="4"/>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MULTIRESPDIVISOR" val="1"/>
  <p:tag name="SAVECSVWITHSESSION" val="True"/>
  <p:tag name="DISPLAYNAME" val="True"/>
  <p:tag name="PRRESPONSE7" val="4"/>
  <p:tag name="POLLINGCYCLE" val="2"/>
  <p:tag name="STDCHART" val="1"/>
  <p:tag name="RESPTABLESTYLE" val="-1"/>
  <p:tag name="CUSTOMCELLBACKCOLOR1" val="-657956"/>
  <p:tag name="PRRESPONSE4" val="7"/>
  <p:tag name="ADVANCEDSETTINGSVIEW"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LWW TEMPLATE">
  <a:themeElements>
    <a:clrScheme name="">
      <a:dk1>
        <a:srgbClr val="000000"/>
      </a:dk1>
      <a:lt1>
        <a:srgbClr val="FFFFFF"/>
      </a:lt1>
      <a:dk2>
        <a:srgbClr val="006B76"/>
      </a:dk2>
      <a:lt2>
        <a:srgbClr val="000000"/>
      </a:lt2>
      <a:accent1>
        <a:srgbClr val="186EC4"/>
      </a:accent1>
      <a:accent2>
        <a:srgbClr val="CC9900"/>
      </a:accent2>
      <a:accent3>
        <a:srgbClr val="FFFFFF"/>
      </a:accent3>
      <a:accent4>
        <a:srgbClr val="000000"/>
      </a:accent4>
      <a:accent5>
        <a:srgbClr val="ABBADE"/>
      </a:accent5>
      <a:accent6>
        <a:srgbClr val="B98A00"/>
      </a:accent6>
      <a:hlink>
        <a:srgbClr val="FF0000"/>
      </a:hlink>
      <a:folHlink>
        <a:srgbClr val="009900"/>
      </a:folHlink>
    </a:clrScheme>
    <a:fontScheme name="LWW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LWW 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LWW 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LWW 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LWW 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LWW 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LWW 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LWW 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1d628898-7c92-4313-b589-f839b19a29e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CD649E082A6D408757A4E9A2C25346" ma:contentTypeVersion="13" ma:contentTypeDescription="Create a new document." ma:contentTypeScope="" ma:versionID="8d4ed35d35085092ed40ccfbb228fad2">
  <xsd:schema xmlns:xsd="http://www.w3.org/2001/XMLSchema" xmlns:xs="http://www.w3.org/2001/XMLSchema" xmlns:p="http://schemas.microsoft.com/office/2006/metadata/properties" xmlns:ns2="1d628898-7c92-4313-b589-f839b19a29e6" xmlns:ns3="564477d5-28bc-4281-951a-a6595459d476" targetNamespace="http://schemas.microsoft.com/office/2006/metadata/properties" ma:root="true" ma:fieldsID="1e4959d1ed7366c3f6fb63154d0dafa9" ns2:_="" ns3:_="">
    <xsd:import namespace="1d628898-7c92-4313-b589-f839b19a29e6"/>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28898-7c92-4313-b589-f839b19a2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4E8FDD-35D0-4C96-B054-66C430ACC7B1}">
  <ds:schemaRefs>
    <ds:schemaRef ds:uri="http://schemas.microsoft.com/sharepoint/v3/contenttype/forms"/>
  </ds:schemaRefs>
</ds:datastoreItem>
</file>

<file path=customXml/itemProps2.xml><?xml version="1.0" encoding="utf-8"?>
<ds:datastoreItem xmlns:ds="http://schemas.openxmlformats.org/officeDocument/2006/customXml" ds:itemID="{33528EC6-F71F-49A1-87BF-A9450D55CF29}">
  <ds:schemaRefs>
    <ds:schemaRef ds:uri="http://purl.org/dc/dcmitype/"/>
    <ds:schemaRef ds:uri="564477d5-28bc-4281-951a-a6595459d476"/>
    <ds:schemaRef ds:uri="http://schemas.microsoft.com/office/2006/documentManagement/types"/>
    <ds:schemaRef ds:uri="http://purl.org/dc/elements/1.1/"/>
    <ds:schemaRef ds:uri="1d628898-7c92-4313-b589-f839b19a29e6"/>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45A804A3-1DBF-4E71-BA58-F92826171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628898-7c92-4313-b589-f839b19a29e6"/>
    <ds:schemaRef ds:uri="564477d5-28bc-4281-951a-a6595459d4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G:\Q299xx.LWW\LWW TEMPLATE.ppt</Template>
  <TotalTime>3038</TotalTime>
  <Words>3470</Words>
  <Application>Microsoft Office PowerPoint</Application>
  <PresentationFormat>On-screen Show (4:3)</PresentationFormat>
  <Paragraphs>301</Paragraphs>
  <Slides>53</Slides>
  <Notes>1</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LWW TEMPLATE</vt:lpstr>
      <vt:lpstr>PowerPoint Presentation</vt:lpstr>
      <vt:lpstr>Chapter Objectives</vt:lpstr>
      <vt:lpstr>Introduction</vt:lpstr>
      <vt:lpstr>Going Back to School</vt:lpstr>
      <vt:lpstr>Stress: Inevitable but Manageable</vt:lpstr>
      <vt:lpstr>Stress: Inevitable but Manageable (cont.)</vt:lpstr>
      <vt:lpstr>Stress: Inevitable but Manageable (cont.)</vt:lpstr>
      <vt:lpstr>Dealing with Stress and Anxiety</vt:lpstr>
      <vt:lpstr>Stress: Inevitable but Manageable (cont.)</vt:lpstr>
      <vt:lpstr>Financial Preparedness</vt:lpstr>
      <vt:lpstr>Money Saving Tips</vt:lpstr>
      <vt:lpstr>Financial Preparedness (cont.)</vt:lpstr>
      <vt:lpstr>Emotional Stability and Support</vt:lpstr>
      <vt:lpstr>Emotional Stability and Support (cont.)</vt:lpstr>
      <vt:lpstr>Physical Well-Being</vt:lpstr>
      <vt:lpstr>Time Management</vt:lpstr>
      <vt:lpstr>Establishing Personal Goals</vt:lpstr>
      <vt:lpstr>Time Management (cont.)</vt:lpstr>
      <vt:lpstr>Establishing Educational Goals</vt:lpstr>
      <vt:lpstr>Establishing Educational Goals (cont.)</vt:lpstr>
      <vt:lpstr>Classroom Survival Skills</vt:lpstr>
      <vt:lpstr>Classroom Survival Skills (cont.)</vt:lpstr>
      <vt:lpstr>Classroom Survival Skills (cont.)</vt:lpstr>
      <vt:lpstr>Preparing for Tests</vt:lpstr>
      <vt:lpstr>Preparing for Tests (cont.)</vt:lpstr>
      <vt:lpstr>Test-Taking Tips</vt:lpstr>
      <vt:lpstr>Learning-Testing Cycle</vt:lpstr>
      <vt:lpstr>Maintaining Motivation in the Classroom</vt:lpstr>
      <vt:lpstr>Clinical Survival Skills</vt:lpstr>
      <vt:lpstr>The Sonographer: A Brief Overview</vt:lpstr>
      <vt:lpstr>The Sonographer: A Brief Overview (cont.)</vt:lpstr>
      <vt:lpstr>The Sonographer: A Brief Overview (cont.)</vt:lpstr>
      <vt:lpstr>Utilizing the Scan Lab</vt:lpstr>
      <vt:lpstr>Professionalism in the Clinical Setting</vt:lpstr>
      <vt:lpstr>Professionalism in the Clinical Setting (cont.)</vt:lpstr>
      <vt:lpstr>Work Ethic in the Clinical Setting</vt:lpstr>
      <vt:lpstr>Work Ethic in the Clinical Setting (cont.)</vt:lpstr>
      <vt:lpstr>Work Ethic in the Clinical Setting (cont.)</vt:lpstr>
      <vt:lpstr>Work Ethic in the Clinical Setting (cont.)</vt:lpstr>
      <vt:lpstr>Clinical Orientation and Information Gathering</vt:lpstr>
      <vt:lpstr>Understanding Workflow and the Imaging Department</vt:lpstr>
      <vt:lpstr>Radiography (X-Ray)</vt:lpstr>
      <vt:lpstr>Computed Tomography (CT or CAT scan)</vt:lpstr>
      <vt:lpstr>Mammography</vt:lpstr>
      <vt:lpstr>Nuclear Medicine Technology</vt:lpstr>
      <vt:lpstr>Magnetic Resonance Imaging</vt:lpstr>
      <vt:lpstr>Cardiovascular Interventional Technology</vt:lpstr>
      <vt:lpstr>Appreciating Critical Thinking</vt:lpstr>
      <vt:lpstr>Appreciating Critical Thinking (cont.)</vt:lpstr>
      <vt:lpstr>Appreciating Critical Thinking (cont.)</vt:lpstr>
      <vt:lpstr>Appreciating Critical Thinking (cont.)</vt:lpstr>
      <vt:lpstr>Student Application of Critical Thinking</vt:lpstr>
      <vt:lpstr>Summary</vt:lpstr>
    </vt:vector>
  </TitlesOfParts>
  <Company>Wolters Kluwer Health - Lippincott Williams &amp; Wilkins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LWW PPT Slide Template Master</dc:title>
  <dc:creator>Dale Gray</dc:creator>
  <cp:lastModifiedBy>Johnson, Kathy</cp:lastModifiedBy>
  <cp:revision>390</cp:revision>
  <cp:lastPrinted>2001-01-03T19:47:24Z</cp:lastPrinted>
  <dcterms:created xsi:type="dcterms:W3CDTF">2001-02-15T19:07:27Z</dcterms:created>
  <dcterms:modified xsi:type="dcterms:W3CDTF">2023-08-16T17:57:20Z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0x0101003BCD649E082A6D408757A4E9A2C25346</vt:lpwstr>
  </property>
  <property fmtid="{D5CDD505-2E9C-101B-9397-08002B2CF9AE}" pid="3" name="MediaServiceImageTags">
    <vt:lpwstr/>
  </property>
</Properties>
</file>